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5" r:id="rId1"/>
    <p:sldMasterId id="2147483687" r:id="rId2"/>
  </p:sldMasterIdLst>
  <p:notesMasterIdLst>
    <p:notesMasterId r:id="rId19"/>
  </p:notesMasterIdLst>
  <p:sldIdLst>
    <p:sldId id="256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58" r:id="rId17"/>
    <p:sldId id="259" r:id="rId18"/>
  </p:sldIdLst>
  <p:sldSz cx="12192000" cy="6858000"/>
  <p:notesSz cx="6858000" cy="9144000"/>
  <p:embeddedFontLst>
    <p:embeddedFont>
      <p:font typeface="Gotham" panose="020B0604020202020204" charset="0"/>
      <p:regular r:id="rId20"/>
      <p:bold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343" autoAdjust="0"/>
  </p:normalViewPr>
  <p:slideViewPr>
    <p:cSldViewPr snapToGrid="0">
      <p:cViewPr varScale="1">
        <p:scale>
          <a:sx n="87" d="100"/>
          <a:sy n="87" d="100"/>
        </p:scale>
        <p:origin x="566" y="1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03"/>
    </p:cViewPr>
  </p:sorterViewPr>
  <p:notesViewPr>
    <p:cSldViewPr snapToGrid="0">
      <p:cViewPr varScale="1">
        <p:scale>
          <a:sx n="69" d="100"/>
          <a:sy n="69" d="100"/>
        </p:scale>
        <p:origin x="2784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font" Target="fonts/font2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6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1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5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4.fntdata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3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AEEE3C-C98C-4E39-9F1D-FF5D78701F31}" type="datetimeFigureOut">
              <a:rPr lang="en-GB" smtClean="0"/>
              <a:t>27/09/2021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4E56AE-2EC0-4415-8A70-F7B6720C36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38523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over slide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173"/>
          <a:stretch/>
        </p:blipFill>
        <p:spPr>
          <a:xfrm>
            <a:off x="0" y="2150772"/>
            <a:ext cx="12192000" cy="4720107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FAEAD-1D2D-4FEC-9C39-36471029549B}" type="datetimeFigureOut">
              <a:rPr lang="en-GB" smtClean="0"/>
              <a:t>27/09/2021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12F94-5005-46DB-8BF3-8F76B90A49D7}" type="slidenum">
              <a:rPr lang="en-GB" smtClean="0"/>
              <a:t>‹#›</a:t>
            </a:fld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8064500" y="-2732"/>
            <a:ext cx="4127500" cy="217064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531"/>
            <a:ext cx="3958808" cy="213897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40568" y="3944582"/>
            <a:ext cx="10363200" cy="1226903"/>
          </a:xfrm>
        </p:spPr>
        <p:txBody>
          <a:bodyPr/>
          <a:lstStyle>
            <a:lvl1pPr>
              <a:defRPr i="0" u="none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4968" y="5314927"/>
            <a:ext cx="8534400" cy="564524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58808" y="4531"/>
            <a:ext cx="4165600" cy="2146240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3984208" y="4531"/>
            <a:ext cx="0" cy="2182405"/>
          </a:xfrm>
          <a:prstGeom prst="line">
            <a:avLst/>
          </a:prstGeom>
          <a:ln w="76200">
            <a:solidFill>
              <a:srgbClr val="E7B71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0" y="2167912"/>
            <a:ext cx="12192000" cy="0"/>
          </a:xfrm>
          <a:prstGeom prst="line">
            <a:avLst/>
          </a:prstGeom>
          <a:ln w="76200">
            <a:solidFill>
              <a:srgbClr val="E7B712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8114983" y="0"/>
            <a:ext cx="9425" cy="2186936"/>
          </a:xfrm>
          <a:prstGeom prst="line">
            <a:avLst/>
          </a:prstGeom>
          <a:ln w="76200">
            <a:solidFill>
              <a:srgbClr val="E7B71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2532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FAEAD-1D2D-4FEC-9C39-36471029549B}" type="datetimeFigureOut">
              <a:rPr lang="en-GB" smtClean="0"/>
              <a:t>27/09/2021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12F94-5005-46DB-8BF3-8F76B90A49D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81772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977900"/>
            <a:ext cx="2743200" cy="514826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977900"/>
            <a:ext cx="8026400" cy="5148264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FAEAD-1D2D-4FEC-9C39-36471029549B}" type="datetimeFigureOut">
              <a:rPr lang="en-GB" smtClean="0"/>
              <a:t>27/09/2021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12F94-5005-46DB-8BF3-8F76B90A49D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94542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inal Slide - In Hou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end slid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6032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inal Slide - Extern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end slide contact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6790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>
            <a:lvl1pPr>
              <a:defRPr u="sng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470317"/>
            <a:ext cx="2844800" cy="365125"/>
          </a:xfrm>
          <a:prstGeom prst="rect">
            <a:avLst/>
          </a:prstGeom>
        </p:spPr>
        <p:txBody>
          <a:bodyPr/>
          <a:lstStyle/>
          <a:p>
            <a:fld id="{4A00325A-2C46-4A3C-9B46-8C6C1A3674B9}" type="datetime1">
              <a:rPr lang="en-GB" smtClean="0"/>
              <a:t>27/09/2021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84048" y="6020517"/>
            <a:ext cx="2844800" cy="365125"/>
          </a:xfrm>
          <a:prstGeom prst="rect">
            <a:avLst/>
          </a:prstGeom>
        </p:spPr>
        <p:txBody>
          <a:bodyPr/>
          <a:lstStyle/>
          <a:p>
            <a:fld id="{9EB4C6A1-320E-405D-8AE6-676F2182B82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04158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84048" y="6020517"/>
            <a:ext cx="2844800" cy="365125"/>
          </a:xfrm>
          <a:prstGeom prst="rect">
            <a:avLst/>
          </a:prstGeom>
        </p:spPr>
        <p:txBody>
          <a:bodyPr/>
          <a:lstStyle/>
          <a:p>
            <a:fld id="{9EB4C6A1-320E-405D-8AE6-676F2182B82C}" type="slidenum">
              <a:rPr lang="en-GB" smtClean="0"/>
              <a:t>‹#›</a:t>
            </a:fld>
            <a:endParaRPr lang="en-GB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470317"/>
            <a:ext cx="2844800" cy="365125"/>
          </a:xfrm>
          <a:prstGeom prst="rect">
            <a:avLst/>
          </a:prstGeom>
        </p:spPr>
        <p:txBody>
          <a:bodyPr/>
          <a:lstStyle/>
          <a:p>
            <a:fld id="{DC4C0509-9B69-4C55-BD76-0FF7509DCDF3}" type="datetime1">
              <a:rPr lang="en-GB" smtClean="0"/>
              <a:t>27/09/2021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74746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470317"/>
            <a:ext cx="2844800" cy="365125"/>
          </a:xfrm>
          <a:prstGeom prst="rect">
            <a:avLst/>
          </a:prstGeom>
        </p:spPr>
        <p:txBody>
          <a:bodyPr/>
          <a:lstStyle/>
          <a:p>
            <a:fld id="{4A38E388-341C-4F6F-A45B-703B4DFD9286}" type="datetime1">
              <a:rPr lang="en-GB" smtClean="0"/>
              <a:t>27/09/2021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84048" y="6020517"/>
            <a:ext cx="2844800" cy="365125"/>
          </a:xfrm>
          <a:prstGeom prst="rect">
            <a:avLst/>
          </a:prstGeom>
        </p:spPr>
        <p:txBody>
          <a:bodyPr/>
          <a:lstStyle/>
          <a:p>
            <a:fld id="{9EB4C6A1-320E-405D-8AE6-676F2182B82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874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025190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318197"/>
            <a:ext cx="5384800" cy="395381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2318197"/>
            <a:ext cx="5384800" cy="395381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470317"/>
            <a:ext cx="2844800" cy="365125"/>
          </a:xfrm>
          <a:prstGeom prst="rect">
            <a:avLst/>
          </a:prstGeom>
        </p:spPr>
        <p:txBody>
          <a:bodyPr/>
          <a:lstStyle/>
          <a:p>
            <a:fld id="{4D226DE7-7486-4B73-91CD-D8A42745A86E}" type="datetime1">
              <a:rPr lang="en-GB" smtClean="0"/>
              <a:t>27/09/2021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50178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2160342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882409"/>
            <a:ext cx="5386917" cy="324375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2160342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882409"/>
            <a:ext cx="5389033" cy="324375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470317"/>
            <a:ext cx="2844800" cy="365125"/>
          </a:xfrm>
          <a:prstGeom prst="rect">
            <a:avLst/>
          </a:prstGeom>
        </p:spPr>
        <p:txBody>
          <a:bodyPr/>
          <a:lstStyle/>
          <a:p>
            <a:fld id="{99C76CA7-35AF-41D3-B46A-2DDFA6C7DDC5}" type="datetime1">
              <a:rPr lang="en-GB" smtClean="0"/>
              <a:t>27/09/2021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18011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973675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470317"/>
            <a:ext cx="2844800" cy="365125"/>
          </a:xfrm>
          <a:prstGeom prst="rect">
            <a:avLst/>
          </a:prstGeom>
        </p:spPr>
        <p:txBody>
          <a:bodyPr/>
          <a:lstStyle/>
          <a:p>
            <a:fld id="{B487A687-0970-422C-BC3C-A5E4A85CBD36}" type="datetime1">
              <a:rPr lang="en-GB" smtClean="0"/>
              <a:t>27/09/2021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384048" y="6020517"/>
            <a:ext cx="2844800" cy="365125"/>
          </a:xfrm>
          <a:prstGeom prst="rect">
            <a:avLst/>
          </a:prstGeom>
        </p:spPr>
        <p:txBody>
          <a:bodyPr/>
          <a:lstStyle/>
          <a:p>
            <a:fld id="{9EB4C6A1-320E-405D-8AE6-676F2182B82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63262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935038"/>
            <a:ext cx="10972800" cy="8048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841501"/>
            <a:ext cx="10972800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578600"/>
            <a:ext cx="2844800" cy="220666"/>
          </a:xfrm>
        </p:spPr>
        <p:txBody>
          <a:bodyPr/>
          <a:lstStyle/>
          <a:p>
            <a:fld id="{357FAEAD-1D2D-4FEC-9C39-36471029549B}" type="datetimeFigureOut">
              <a:rPr lang="en-GB" smtClean="0"/>
              <a:t>27/09/2021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578600"/>
            <a:ext cx="3860800" cy="220665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12F94-5005-46DB-8BF3-8F76B90A49D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22448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470317"/>
            <a:ext cx="2844800" cy="365125"/>
          </a:xfrm>
          <a:prstGeom prst="rect">
            <a:avLst/>
          </a:prstGeom>
        </p:spPr>
        <p:txBody>
          <a:bodyPr/>
          <a:lstStyle/>
          <a:p>
            <a:fld id="{047335BA-A57D-42AB-ABF0-89A0AF4A0F37}" type="datetime1">
              <a:rPr lang="en-GB" smtClean="0"/>
              <a:t>27/09/2021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384048" y="6020517"/>
            <a:ext cx="2844800" cy="365125"/>
          </a:xfrm>
          <a:prstGeom prst="rect">
            <a:avLst/>
          </a:prstGeom>
        </p:spPr>
        <p:txBody>
          <a:bodyPr/>
          <a:lstStyle/>
          <a:p>
            <a:fld id="{9EB4C6A1-320E-405D-8AE6-676F2182B82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5408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1048467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1048469"/>
            <a:ext cx="6815667" cy="507769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2382592"/>
            <a:ext cx="4011084" cy="374357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470317"/>
            <a:ext cx="2844800" cy="365125"/>
          </a:xfrm>
          <a:prstGeom prst="rect">
            <a:avLst/>
          </a:prstGeom>
        </p:spPr>
        <p:txBody>
          <a:bodyPr/>
          <a:lstStyle/>
          <a:p>
            <a:fld id="{8B136B7B-BEB0-49D9-891A-3909EE674342}" type="datetime1">
              <a:rPr lang="en-GB" smtClean="0"/>
              <a:t>27/09/2021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384048" y="6020517"/>
            <a:ext cx="2844800" cy="365125"/>
          </a:xfrm>
          <a:prstGeom prst="rect">
            <a:avLst/>
          </a:prstGeom>
        </p:spPr>
        <p:txBody>
          <a:bodyPr/>
          <a:lstStyle/>
          <a:p>
            <a:fld id="{9EB4C6A1-320E-405D-8AE6-676F2182B82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02854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4800600"/>
            <a:ext cx="10839719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09601" y="1081825"/>
            <a:ext cx="10839719" cy="36457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5367338"/>
            <a:ext cx="10839719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470317"/>
            <a:ext cx="2844800" cy="365125"/>
          </a:xfrm>
          <a:prstGeom prst="rect">
            <a:avLst/>
          </a:prstGeom>
        </p:spPr>
        <p:txBody>
          <a:bodyPr/>
          <a:lstStyle/>
          <a:p>
            <a:fld id="{A1301481-5F9C-4651-9ECF-305405AE61DE}" type="datetime1">
              <a:rPr lang="en-GB" smtClean="0"/>
              <a:t>27/09/2021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3955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470317"/>
            <a:ext cx="2844800" cy="365125"/>
          </a:xfrm>
          <a:prstGeom prst="rect">
            <a:avLst/>
          </a:prstGeom>
        </p:spPr>
        <p:txBody>
          <a:bodyPr/>
          <a:lstStyle/>
          <a:p>
            <a:fld id="{C6666B6C-FB16-40B4-8D42-BA99AB52A50C}" type="datetime1">
              <a:rPr lang="en-GB" smtClean="0"/>
              <a:t>27/09/2021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69902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068946"/>
            <a:ext cx="2743200" cy="505721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068946"/>
            <a:ext cx="8026400" cy="505721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470317"/>
            <a:ext cx="2844800" cy="365125"/>
          </a:xfrm>
          <a:prstGeom prst="rect">
            <a:avLst/>
          </a:prstGeom>
        </p:spPr>
        <p:txBody>
          <a:bodyPr/>
          <a:lstStyle/>
          <a:p>
            <a:fld id="{DC4C0509-9B69-4C55-BD76-0FF7509DCDF3}" type="datetime1">
              <a:rPr lang="en-GB" smtClean="0"/>
              <a:t>27/09/2021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083675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 Slide - In Hou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end slid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0963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 Slide - Extern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end slide contact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9732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353615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1785939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FAEAD-1D2D-4FEC-9C39-36471029549B}" type="datetimeFigureOut">
              <a:rPr lang="en-GB" smtClean="0"/>
              <a:t>27/09/2021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12F94-5005-46DB-8BF3-8F76B90A49D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09962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803400"/>
            <a:ext cx="5384800" cy="43227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803400"/>
            <a:ext cx="5384800" cy="43227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FAEAD-1D2D-4FEC-9C39-36471029549B}" type="datetimeFigureOut">
              <a:rPr lang="en-GB" smtClean="0"/>
              <a:t>27/09/2021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12F94-5005-46DB-8BF3-8F76B90A49D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83799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935038"/>
            <a:ext cx="10972800" cy="60007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276475"/>
            <a:ext cx="5386917" cy="38496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276475"/>
            <a:ext cx="5389033" cy="38496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FAEAD-1D2D-4FEC-9C39-36471029549B}" type="datetimeFigureOut">
              <a:rPr lang="en-GB" smtClean="0"/>
              <a:t>27/09/2021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12F94-5005-46DB-8BF3-8F76B90A49D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81915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FAEAD-1D2D-4FEC-9C39-36471029549B}" type="datetimeFigureOut">
              <a:rPr lang="en-GB" smtClean="0"/>
              <a:t>27/09/2021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12F94-5005-46DB-8BF3-8F76B90A49D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33080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FAEAD-1D2D-4FEC-9C39-36471029549B}" type="datetimeFigureOut">
              <a:rPr lang="en-GB" smtClean="0"/>
              <a:t>27/09/2021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12F94-5005-46DB-8BF3-8F76B90A49D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7452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963612"/>
            <a:ext cx="4011084" cy="8397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963612"/>
            <a:ext cx="6815667" cy="51625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955800"/>
            <a:ext cx="4011084" cy="417036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FAEAD-1D2D-4FEC-9C39-36471029549B}" type="datetimeFigureOut">
              <a:rPr lang="en-GB" smtClean="0"/>
              <a:t>27/09/2021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12F94-5005-46DB-8BF3-8F76B90A49D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61631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977899"/>
            <a:ext cx="7315200" cy="37496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FAEAD-1D2D-4FEC-9C39-36471029549B}" type="datetimeFigureOut">
              <a:rPr lang="en-GB" smtClean="0"/>
              <a:t>27/09/2021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12F94-5005-46DB-8BF3-8F76B90A49D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08112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owerpoint slide blank.pn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935038"/>
            <a:ext cx="10972800" cy="7413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30388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510339"/>
            <a:ext cx="2844800" cy="2111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7FAEAD-1D2D-4FEC-9C39-36471029549B}" type="datetimeFigureOut">
              <a:rPr lang="en-GB" smtClean="0"/>
              <a:t>27/09/2021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510339"/>
            <a:ext cx="3860800" cy="2111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012F94-5005-46DB-8BF3-8F76B90A49D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7472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702" r:id="rId12"/>
    <p:sldLayoutId id="2147483703" r:id="rId13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b="1" kern="1200">
          <a:solidFill>
            <a:schemeClr val="tx1"/>
          </a:solidFill>
          <a:latin typeface="Gotham" panose="02000604030000020004" pitchFamily="50" charset="0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Gotham" panose="02000604030000020004" pitchFamily="50" charset="0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Gotham" panose="02000604030000020004" pitchFamily="50" charset="0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Gotham" panose="02000604030000020004" pitchFamily="50" charset="0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Gotham" panose="02000604030000020004" pitchFamily="50" charset="0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Gotham" panose="02000604030000020004" pitchFamily="50" charset="0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owerpoint slide blank.png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1017432"/>
            <a:ext cx="10972800" cy="10606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2205039"/>
            <a:ext cx="10972800" cy="41442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470316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470317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9DBEE7A-7C4C-4A2A-9E27-445408FFBF22}" type="datetime1">
              <a:rPr lang="en-GB" smtClean="0"/>
              <a:pPr/>
              <a:t>27/09/2021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62401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8" r:id="rId8"/>
    <p:sldLayoutId id="2147483699" r:id="rId9"/>
    <p:sldLayoutId id="2147483700" r:id="rId10"/>
    <p:sldLayoutId id="2147483701" r:id="rId11"/>
    <p:sldLayoutId id="2147483696" r:id="rId12"/>
    <p:sldLayoutId id="2147483697" r:id="rId13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endParaRPr lang="en-GB" sz="8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5024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17459"/>
            <a:ext cx="11979172" cy="566273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778372" y="0"/>
            <a:ext cx="7200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b="1" dirty="0">
                <a:solidFill>
                  <a:srgbClr val="00B0F0"/>
                </a:solidFill>
              </a:rPr>
              <a:t>POST 16 ENTRY LEVELS</a:t>
            </a:r>
          </a:p>
        </p:txBody>
      </p:sp>
      <p:sp>
        <p:nvSpPr>
          <p:cNvPr id="4" name="Donut 3"/>
          <p:cNvSpPr/>
          <p:nvPr/>
        </p:nvSpPr>
        <p:spPr>
          <a:xfrm>
            <a:off x="202223" y="923330"/>
            <a:ext cx="2611315" cy="1855039"/>
          </a:xfrm>
          <a:prstGeom prst="donut">
            <a:avLst>
              <a:gd name="adj" fmla="val 5566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0000"/>
              </a:solidFill>
            </a:endParaRPr>
          </a:p>
        </p:txBody>
      </p:sp>
      <p:sp>
        <p:nvSpPr>
          <p:cNvPr id="5" name="Donut 4"/>
          <p:cNvSpPr/>
          <p:nvPr/>
        </p:nvSpPr>
        <p:spPr>
          <a:xfrm>
            <a:off x="3015761" y="1230923"/>
            <a:ext cx="1762611" cy="1178170"/>
          </a:xfrm>
          <a:prstGeom prst="donut">
            <a:avLst>
              <a:gd name="adj" fmla="val 5096"/>
            </a:avLst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78" y="2312377"/>
            <a:ext cx="3017840" cy="190168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5761" y="2523966"/>
            <a:ext cx="1859441" cy="127417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060" y="3700992"/>
            <a:ext cx="3017782" cy="19021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55217" y="3842372"/>
            <a:ext cx="1859441" cy="127417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4330" y="5116546"/>
            <a:ext cx="3023878" cy="171593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55217" y="5206018"/>
            <a:ext cx="1859441" cy="1274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247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www.planitplus.net/images/cp_circle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19853" y="1810210"/>
            <a:ext cx="3672408" cy="3687098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544010" y="1348669"/>
            <a:ext cx="625404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Finding </a:t>
            </a:r>
            <a:r>
              <a:rPr lang="en-GB" sz="2400" dirty="0"/>
              <a:t>a rewarding career takes a little planning.</a:t>
            </a:r>
          </a:p>
          <a:p>
            <a:endParaRPr lang="en-GB" sz="2400" dirty="0"/>
          </a:p>
          <a:p>
            <a:r>
              <a:rPr lang="en-GB" sz="2400" dirty="0"/>
              <a:t>There’s always room to change your mind, but having a plan and having a goal will help you to focus on where you want to end up. </a:t>
            </a:r>
            <a:endParaRPr lang="en-GB" sz="2400" b="1" dirty="0"/>
          </a:p>
          <a:p>
            <a:endParaRPr lang="en-GB" sz="2400" b="1" dirty="0"/>
          </a:p>
          <a:p>
            <a:pPr>
              <a:buFont typeface="Arial" pitchFamily="34" charset="0"/>
              <a:buChar char="•"/>
            </a:pPr>
            <a:r>
              <a:rPr lang="en-GB" sz="2400" b="1" dirty="0"/>
              <a:t>Set yourself goals; short term and long term. They will help you to keep on track. </a:t>
            </a:r>
            <a:r>
              <a:rPr lang="en-GB" sz="2400" b="1" dirty="0" smtClean="0"/>
              <a:t>What can you do to shape your future? </a:t>
            </a:r>
            <a:endParaRPr lang="en-GB" sz="2400" b="1" dirty="0"/>
          </a:p>
          <a:p>
            <a:pPr>
              <a:buFont typeface="Arial" pitchFamily="34" charset="0"/>
              <a:buChar char="•"/>
            </a:pPr>
            <a:endParaRPr lang="en-GB" sz="2400" b="1" dirty="0"/>
          </a:p>
          <a:p>
            <a:pPr>
              <a:buFont typeface="Arial" pitchFamily="34" charset="0"/>
              <a:buChar char="•"/>
            </a:pPr>
            <a:r>
              <a:rPr lang="en-GB" sz="2400" b="1" dirty="0"/>
              <a:t>Having goals, dreams and aspirations to work towards will mean you are more likely to end up doing a job that is right for you. </a:t>
            </a:r>
          </a:p>
          <a:p>
            <a:endParaRPr lang="en-GB" sz="2400" b="1" dirty="0"/>
          </a:p>
        </p:txBody>
      </p:sp>
      <p:sp>
        <p:nvSpPr>
          <p:cNvPr id="3" name="Rectangle 2"/>
          <p:cNvSpPr/>
          <p:nvPr/>
        </p:nvSpPr>
        <p:spPr>
          <a:xfrm>
            <a:off x="7387221" y="96020"/>
            <a:ext cx="413767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600" b="1" u="sng" dirty="0" smtClean="0">
                <a:solidFill>
                  <a:schemeClr val="bg1"/>
                </a:solidFill>
              </a:rPr>
              <a:t>Planning </a:t>
            </a:r>
            <a:r>
              <a:rPr lang="en-GB" sz="3600" b="1" u="sng" dirty="0">
                <a:solidFill>
                  <a:schemeClr val="bg1"/>
                </a:solidFill>
              </a:rPr>
              <a:t>your career</a:t>
            </a:r>
            <a:endParaRPr lang="en-GB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3585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24002" y="879676"/>
            <a:ext cx="9144000" cy="562529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098" name="Picture 2" descr="http://www.organics-recycling.org.uk/uploads/category973/information_sign%5B1%5D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79676"/>
            <a:ext cx="4985238" cy="5625296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4985237" y="183187"/>
            <a:ext cx="6884377" cy="6278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u="sng" dirty="0">
                <a:solidFill>
                  <a:schemeClr val="bg1"/>
                </a:solidFill>
              </a:rPr>
              <a:t>What can </a:t>
            </a:r>
            <a:r>
              <a:rPr lang="en-GB" sz="2600" b="1" u="sng" dirty="0">
                <a:solidFill>
                  <a:schemeClr val="bg1"/>
                </a:solidFill>
              </a:rPr>
              <a:t>you </a:t>
            </a:r>
            <a:r>
              <a:rPr lang="en-GB" sz="2600" u="sng" dirty="0">
                <a:solidFill>
                  <a:schemeClr val="bg1"/>
                </a:solidFill>
              </a:rPr>
              <a:t>do to find out more?</a:t>
            </a:r>
          </a:p>
          <a:p>
            <a:endParaRPr lang="en-GB" sz="2400" dirty="0"/>
          </a:p>
          <a:p>
            <a:endParaRPr lang="en-GB" sz="2400" dirty="0" smtClean="0"/>
          </a:p>
          <a:p>
            <a:pPr>
              <a:buFont typeface="Arial" pitchFamily="34" charset="0"/>
              <a:buChar char="•"/>
            </a:pPr>
            <a:r>
              <a:rPr lang="en-GB" sz="2400" dirty="0" smtClean="0"/>
              <a:t>Talk </a:t>
            </a:r>
            <a:r>
              <a:rPr lang="en-GB" sz="2400" dirty="0"/>
              <a:t>to the careers advisors</a:t>
            </a:r>
          </a:p>
          <a:p>
            <a:pPr>
              <a:buFont typeface="Arial" pitchFamily="34" charset="0"/>
              <a:buChar char="•"/>
            </a:pPr>
            <a:endParaRPr lang="en-GB" sz="2400" dirty="0"/>
          </a:p>
          <a:p>
            <a:pPr>
              <a:buFont typeface="Arial" pitchFamily="34" charset="0"/>
              <a:buChar char="•"/>
            </a:pPr>
            <a:r>
              <a:rPr lang="en-GB" sz="2400" dirty="0"/>
              <a:t>Look at Information and Guidance websites (National Career Service, </a:t>
            </a:r>
            <a:r>
              <a:rPr lang="en-GB" sz="2400" dirty="0" smtClean="0"/>
              <a:t>KUDOS, PS@16)</a:t>
            </a:r>
            <a:endParaRPr lang="en-GB" sz="2400" dirty="0"/>
          </a:p>
          <a:p>
            <a:pPr>
              <a:buFont typeface="Arial" pitchFamily="34" charset="0"/>
              <a:buChar char="•"/>
            </a:pPr>
            <a:endParaRPr lang="en-GB" sz="2400" dirty="0"/>
          </a:p>
          <a:p>
            <a:pPr>
              <a:buFont typeface="Arial" pitchFamily="34" charset="0"/>
              <a:buChar char="•"/>
            </a:pPr>
            <a:r>
              <a:rPr lang="en-GB" sz="2400" dirty="0"/>
              <a:t>Talk to the people that know you well – Parents, friends, form tutors, subject teachers) </a:t>
            </a:r>
          </a:p>
          <a:p>
            <a:pPr>
              <a:buFont typeface="Arial" pitchFamily="34" charset="0"/>
              <a:buChar char="•"/>
            </a:pPr>
            <a:endParaRPr lang="en-GB" sz="2400" dirty="0"/>
          </a:p>
          <a:p>
            <a:pPr>
              <a:buFont typeface="Arial" pitchFamily="34" charset="0"/>
              <a:buChar char="•"/>
            </a:pPr>
            <a:r>
              <a:rPr lang="en-GB" sz="2400" dirty="0"/>
              <a:t>Go to college open days</a:t>
            </a:r>
          </a:p>
          <a:p>
            <a:pPr>
              <a:buFont typeface="Arial" pitchFamily="34" charset="0"/>
              <a:buChar char="•"/>
            </a:pPr>
            <a:endParaRPr lang="en-GB" sz="2400" dirty="0"/>
          </a:p>
          <a:p>
            <a:pPr>
              <a:buFont typeface="Arial" pitchFamily="34" charset="0"/>
              <a:buChar char="•"/>
            </a:pPr>
            <a:r>
              <a:rPr lang="en-GB" sz="2400" b="1" u="sng" dirty="0"/>
              <a:t>Attend Post 16 options </a:t>
            </a:r>
            <a:r>
              <a:rPr lang="en-GB" sz="2400" b="1" u="sng" dirty="0" smtClean="0"/>
              <a:t>Evening at Soar Valley College on Tuesday 5</a:t>
            </a:r>
            <a:r>
              <a:rPr lang="en-GB" sz="2400" b="1" u="sng" baseline="30000" dirty="0" smtClean="0"/>
              <a:t>th</a:t>
            </a:r>
            <a:r>
              <a:rPr lang="en-GB" sz="2400" b="1" u="sng" dirty="0" smtClean="0"/>
              <a:t> October 2021. </a:t>
            </a:r>
            <a:endParaRPr lang="en-GB" sz="2400" b="1" u="sng" dirty="0"/>
          </a:p>
          <a:p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2977525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91544" y="1016787"/>
            <a:ext cx="8064896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b="1" dirty="0"/>
              <a:t>WHAT HAPPENS NEXT?...</a:t>
            </a:r>
          </a:p>
          <a:p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92308" y="1917599"/>
            <a:ext cx="501510" cy="5015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71471" y="2419109"/>
            <a:ext cx="543183" cy="4989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69226" y="2887957"/>
            <a:ext cx="542591" cy="49991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31494" y="2063227"/>
            <a:ext cx="11159691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0070C0"/>
                </a:solidFill>
              </a:rPr>
              <a:t>Tutor Period </a:t>
            </a:r>
            <a:r>
              <a:rPr lang="en-GB" dirty="0" smtClean="0"/>
              <a:t>– Post 16 research and PS@16 log ins					Thursday 16</a:t>
            </a:r>
            <a:r>
              <a:rPr lang="en-GB" baseline="30000" dirty="0" smtClean="0"/>
              <a:t>th</a:t>
            </a:r>
            <a:r>
              <a:rPr lang="en-GB" dirty="0" smtClean="0"/>
              <a:t> September Period 1</a:t>
            </a:r>
          </a:p>
          <a:p>
            <a:endParaRPr lang="en-GB" dirty="0"/>
          </a:p>
          <a:p>
            <a:r>
              <a:rPr lang="en-GB" b="1" dirty="0" smtClean="0">
                <a:solidFill>
                  <a:srgbClr val="0070C0"/>
                </a:solidFill>
              </a:rPr>
              <a:t>AM REG input  </a:t>
            </a:r>
            <a:r>
              <a:rPr lang="en-GB" dirty="0" smtClean="0"/>
              <a:t>- Apprenticeships information						Wednesday 29</a:t>
            </a:r>
            <a:r>
              <a:rPr lang="en-GB" baseline="30000" dirty="0" smtClean="0"/>
              <a:t>th</a:t>
            </a:r>
            <a:r>
              <a:rPr lang="en-GB" dirty="0" smtClean="0"/>
              <a:t> September 8.50-9am</a:t>
            </a:r>
          </a:p>
          <a:p>
            <a:endParaRPr lang="en-GB" dirty="0"/>
          </a:p>
          <a:p>
            <a:r>
              <a:rPr lang="en-GB" b="1" dirty="0" smtClean="0">
                <a:solidFill>
                  <a:srgbClr val="0070C0"/>
                </a:solidFill>
              </a:rPr>
              <a:t>Assembly</a:t>
            </a:r>
            <a:r>
              <a:rPr lang="en-GB" dirty="0" smtClean="0"/>
              <a:t>  - Post 16 updates and Post 16 Evening						Friday 1</a:t>
            </a:r>
            <a:r>
              <a:rPr lang="en-GB" baseline="30000" dirty="0" smtClean="0"/>
              <a:t>st</a:t>
            </a:r>
            <a:r>
              <a:rPr lang="en-GB" dirty="0" smtClean="0"/>
              <a:t> October</a:t>
            </a:r>
          </a:p>
          <a:p>
            <a:endParaRPr lang="en-GB" dirty="0"/>
          </a:p>
          <a:p>
            <a:r>
              <a:rPr lang="en-GB" b="1" dirty="0" smtClean="0">
                <a:solidFill>
                  <a:srgbClr val="0070C0"/>
                </a:solidFill>
              </a:rPr>
              <a:t>Post 16 Evening </a:t>
            </a:r>
            <a:r>
              <a:rPr lang="en-GB" dirty="0" smtClean="0"/>
              <a:t>– Meet with Post 16 Providers						Tuesday 5</a:t>
            </a:r>
            <a:r>
              <a:rPr lang="en-GB" baseline="30000" dirty="0" smtClean="0"/>
              <a:t>th</a:t>
            </a:r>
            <a:r>
              <a:rPr lang="en-GB" dirty="0" smtClean="0"/>
              <a:t> October 5.45-8pm</a:t>
            </a:r>
          </a:p>
          <a:p>
            <a:endParaRPr lang="en-GB" dirty="0"/>
          </a:p>
          <a:p>
            <a:r>
              <a:rPr lang="en-GB" b="1" dirty="0" smtClean="0">
                <a:solidFill>
                  <a:srgbClr val="0070C0"/>
                </a:solidFill>
              </a:rPr>
              <a:t>Mock Interview </a:t>
            </a:r>
            <a:r>
              <a:rPr lang="en-GB" dirty="0" smtClean="0"/>
              <a:t>– Rearranged from WOW							Wednesday 13</a:t>
            </a:r>
            <a:r>
              <a:rPr lang="en-GB" baseline="30000" dirty="0" smtClean="0"/>
              <a:t>th</a:t>
            </a:r>
            <a:r>
              <a:rPr lang="en-GB" dirty="0" smtClean="0"/>
              <a:t> and Thursday 14</a:t>
            </a:r>
            <a:r>
              <a:rPr lang="en-GB" baseline="30000" dirty="0" smtClean="0"/>
              <a:t>th</a:t>
            </a:r>
            <a:r>
              <a:rPr lang="en-GB" dirty="0" smtClean="0"/>
              <a:t> October</a:t>
            </a:r>
          </a:p>
          <a:p>
            <a:pPr algn="ctr"/>
            <a:endParaRPr lang="en-GB" dirty="0"/>
          </a:p>
          <a:p>
            <a:pPr algn="ctr"/>
            <a:r>
              <a:rPr lang="en-GB" b="1" dirty="0" smtClean="0">
                <a:solidFill>
                  <a:srgbClr val="0070C0"/>
                </a:solidFill>
              </a:rPr>
              <a:t>Half Term	 - Monday 18</a:t>
            </a:r>
            <a:r>
              <a:rPr lang="en-GB" b="1" baseline="30000" dirty="0" smtClean="0">
                <a:solidFill>
                  <a:srgbClr val="0070C0"/>
                </a:solidFill>
              </a:rPr>
              <a:t>th</a:t>
            </a:r>
            <a:r>
              <a:rPr lang="en-GB" b="1" dirty="0" smtClean="0">
                <a:solidFill>
                  <a:srgbClr val="0070C0"/>
                </a:solidFill>
              </a:rPr>
              <a:t> – Friday 22</a:t>
            </a:r>
            <a:r>
              <a:rPr lang="en-GB" b="1" baseline="30000" dirty="0" smtClean="0">
                <a:solidFill>
                  <a:srgbClr val="0070C0"/>
                </a:solidFill>
              </a:rPr>
              <a:t>nd</a:t>
            </a:r>
            <a:r>
              <a:rPr lang="en-GB" b="1" dirty="0" smtClean="0">
                <a:solidFill>
                  <a:srgbClr val="0070C0"/>
                </a:solidFill>
              </a:rPr>
              <a:t> October</a:t>
            </a:r>
          </a:p>
          <a:p>
            <a:endParaRPr lang="en-GB" dirty="0"/>
          </a:p>
          <a:p>
            <a:r>
              <a:rPr lang="en-GB" b="1" dirty="0" smtClean="0">
                <a:solidFill>
                  <a:srgbClr val="0070C0"/>
                </a:solidFill>
              </a:rPr>
              <a:t>Tutor Period </a:t>
            </a:r>
            <a:r>
              <a:rPr lang="en-GB" dirty="0" smtClean="0"/>
              <a:t>– PS@16 deadline									Friday 19</a:t>
            </a:r>
            <a:r>
              <a:rPr lang="en-GB" baseline="30000" dirty="0" smtClean="0"/>
              <a:t>th</a:t>
            </a:r>
            <a:r>
              <a:rPr lang="en-GB" dirty="0" smtClean="0"/>
              <a:t> November Period 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15389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87888" y="908720"/>
            <a:ext cx="5222384" cy="5724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/>
              <a:t>Post 16 Options Evening</a:t>
            </a:r>
          </a:p>
          <a:p>
            <a:pPr algn="ctr"/>
            <a:endParaRPr lang="en-GB" sz="4000" b="1" dirty="0"/>
          </a:p>
          <a:p>
            <a:pPr algn="ctr"/>
            <a:r>
              <a:rPr lang="en-GB" sz="6600" b="1" dirty="0" smtClean="0"/>
              <a:t>Tuesday 5</a:t>
            </a:r>
            <a:r>
              <a:rPr lang="en-GB" sz="6600" b="1" baseline="30000" dirty="0" smtClean="0"/>
              <a:t>th</a:t>
            </a:r>
            <a:r>
              <a:rPr lang="en-GB" sz="6600" b="1" dirty="0" smtClean="0"/>
              <a:t> October </a:t>
            </a:r>
            <a:endParaRPr lang="en-GB" sz="6600" b="1" dirty="0"/>
          </a:p>
          <a:p>
            <a:pPr algn="ctr"/>
            <a:r>
              <a:rPr lang="en-GB" sz="4000" b="1" dirty="0" smtClean="0"/>
              <a:t>5.45pm – 8pm </a:t>
            </a:r>
            <a:endParaRPr lang="en-GB" sz="4000" b="1" dirty="0"/>
          </a:p>
          <a:p>
            <a:endParaRPr lang="en-GB" sz="2800" dirty="0"/>
          </a:p>
          <a:p>
            <a:endParaRPr lang="en-GB" sz="2800" dirty="0"/>
          </a:p>
          <a:p>
            <a:endParaRPr lang="en-GB" dirty="0"/>
          </a:p>
        </p:txBody>
      </p:sp>
      <p:pic>
        <p:nvPicPr>
          <p:cNvPr id="1026" name="Picture 2" descr="http://www.cdli.ca/Guidance/img/Career%20Plannin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908720"/>
            <a:ext cx="3801078" cy="50405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45020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9455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9115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40568" y="3944582"/>
            <a:ext cx="10363200" cy="875747"/>
          </a:xfrm>
        </p:spPr>
        <p:txBody>
          <a:bodyPr>
            <a:noAutofit/>
          </a:bodyPr>
          <a:lstStyle/>
          <a:p>
            <a:r>
              <a:rPr lang="en-GB" sz="4000" dirty="0">
                <a:latin typeface="+mn-lt"/>
              </a:rPr>
              <a:t>Post 16 Options</a:t>
            </a:r>
          </a:p>
        </p:txBody>
      </p:sp>
      <p:pic>
        <p:nvPicPr>
          <p:cNvPr id="21506" name="Picture 2" descr="http://www.excellencegateway.org.uk/media/attachments/196521/WY5E49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83033" y="4820329"/>
            <a:ext cx="884236" cy="1244247"/>
          </a:xfrm>
          <a:prstGeom prst="rect">
            <a:avLst/>
          </a:prstGeom>
          <a:noFill/>
        </p:spPr>
      </p:pic>
      <p:pic>
        <p:nvPicPr>
          <p:cNvPr id="21508" name="Picture 4" descr="http://www.nightingaleassociates.com/images/alt-content/alt-projects/gatewa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22202" y="4883026"/>
            <a:ext cx="1778180" cy="1118854"/>
          </a:xfrm>
          <a:prstGeom prst="rect">
            <a:avLst/>
          </a:prstGeom>
          <a:noFill/>
        </p:spPr>
      </p:pic>
      <p:pic>
        <p:nvPicPr>
          <p:cNvPr id="21510" name="Picture 6" descr="http://www.eauc.org.uk/image_uploads/apc_larg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38949" y="4883026"/>
            <a:ext cx="1883792" cy="1118854"/>
          </a:xfrm>
          <a:prstGeom prst="rect">
            <a:avLst/>
          </a:prstGeom>
          <a:noFill/>
        </p:spPr>
      </p:pic>
      <p:pic>
        <p:nvPicPr>
          <p:cNvPr id="21512" name="Picture 8" descr="http://www3.hants.gov.uk/p19-apprentice.jpg"/>
          <p:cNvPicPr>
            <a:picLocks noChangeAspect="1" noChangeArrowheads="1"/>
          </p:cNvPicPr>
          <p:nvPr/>
        </p:nvPicPr>
        <p:blipFill>
          <a:blip r:embed="rId5" cstate="print"/>
          <a:srcRect l="23670" b="3226"/>
          <a:stretch>
            <a:fillRect/>
          </a:stretch>
        </p:blipFill>
        <p:spPr bwMode="auto">
          <a:xfrm>
            <a:off x="7861308" y="4820329"/>
            <a:ext cx="1440517" cy="10753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88473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During WOW, what did you demonstrate? 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49006" y="4065934"/>
            <a:ext cx="4968553" cy="230425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09218" y="1801742"/>
            <a:ext cx="430008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Independence</a:t>
            </a:r>
          </a:p>
          <a:p>
            <a:r>
              <a:rPr lang="en-GB" dirty="0"/>
              <a:t>Punctuality</a:t>
            </a:r>
          </a:p>
          <a:p>
            <a:r>
              <a:rPr lang="en-GB" dirty="0"/>
              <a:t>Professionalism</a:t>
            </a:r>
          </a:p>
          <a:p>
            <a:r>
              <a:rPr lang="en-GB" dirty="0"/>
              <a:t>Maturity</a:t>
            </a:r>
          </a:p>
          <a:p>
            <a:r>
              <a:rPr lang="en-GB" dirty="0" smtClean="0"/>
              <a:t>An ability to communicate </a:t>
            </a:r>
            <a:r>
              <a:rPr lang="en-GB" dirty="0"/>
              <a:t>with </a:t>
            </a:r>
            <a:r>
              <a:rPr lang="en-GB" dirty="0" smtClean="0"/>
              <a:t>employers</a:t>
            </a:r>
            <a:endParaRPr lang="en-GB" dirty="0"/>
          </a:p>
          <a:p>
            <a:r>
              <a:rPr lang="en-GB" dirty="0" smtClean="0"/>
              <a:t>Presentation of self</a:t>
            </a:r>
            <a:endParaRPr lang="en-GB" dirty="0"/>
          </a:p>
          <a:p>
            <a:r>
              <a:rPr lang="en-GB" dirty="0" smtClean="0"/>
              <a:t>Responsibility</a:t>
            </a:r>
            <a:endParaRPr lang="en-GB" dirty="0"/>
          </a:p>
          <a:p>
            <a:r>
              <a:rPr lang="en-GB" dirty="0"/>
              <a:t>CV </a:t>
            </a:r>
            <a:r>
              <a:rPr lang="en-GB" dirty="0" smtClean="0"/>
              <a:t>writing skills </a:t>
            </a:r>
            <a:endParaRPr lang="en-GB" dirty="0"/>
          </a:p>
          <a:p>
            <a:r>
              <a:rPr lang="en-GB" dirty="0"/>
              <a:t>Interview </a:t>
            </a:r>
            <a:r>
              <a:rPr lang="en-GB" dirty="0" smtClean="0"/>
              <a:t>practice</a:t>
            </a:r>
            <a:endParaRPr lang="en-GB" dirty="0"/>
          </a:p>
          <a:p>
            <a:r>
              <a:rPr lang="en-GB" dirty="0" smtClean="0"/>
              <a:t>Motivation</a:t>
            </a:r>
            <a:endParaRPr lang="en-GB" dirty="0"/>
          </a:p>
          <a:p>
            <a:r>
              <a:rPr lang="en-GB" dirty="0"/>
              <a:t>Setting aspirations</a:t>
            </a:r>
          </a:p>
          <a:p>
            <a:r>
              <a:rPr lang="en-GB" dirty="0" smtClean="0"/>
              <a:t>The ability to speak </a:t>
            </a:r>
            <a:r>
              <a:rPr lang="en-GB" dirty="0"/>
              <a:t>with </a:t>
            </a:r>
            <a:r>
              <a:rPr lang="en-GB" dirty="0" smtClean="0"/>
              <a:t>confidence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7169203" y="1878627"/>
            <a:ext cx="432816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Since WOW, </a:t>
            </a:r>
          </a:p>
          <a:p>
            <a:pPr marL="285750" indent="-285750">
              <a:buFontTx/>
              <a:buChar char="-"/>
            </a:pPr>
            <a:r>
              <a:rPr lang="en-GB" dirty="0" smtClean="0"/>
              <a:t>You have started your PS@16 college application process. </a:t>
            </a:r>
          </a:p>
          <a:p>
            <a:pPr marL="285750" indent="-285750">
              <a:buFontTx/>
              <a:buChar char="-"/>
            </a:pPr>
            <a:r>
              <a:rPr lang="en-GB" dirty="0" smtClean="0"/>
              <a:t>You have begun your personal statement</a:t>
            </a:r>
          </a:p>
          <a:p>
            <a:pPr marL="285750" indent="-285750">
              <a:buFontTx/>
              <a:buChar char="-"/>
            </a:pPr>
            <a:r>
              <a:rPr lang="en-GB" dirty="0" smtClean="0"/>
              <a:t>You have researched Post 16 courses </a:t>
            </a:r>
          </a:p>
          <a:p>
            <a:pPr marL="285750" indent="-285750">
              <a:buFontTx/>
              <a:buChar char="-"/>
            </a:pPr>
            <a:r>
              <a:rPr lang="en-GB" dirty="0" smtClean="0"/>
              <a:t>You are beginning to think about your mock interview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279904"/>
            <a:ext cx="2488223" cy="1156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568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smtClean="0">
                <a:latin typeface="+mn-lt"/>
              </a:rPr>
              <a:t>Post 16 Options Evening</a:t>
            </a:r>
          </a:p>
          <a:p>
            <a:pPr marL="0" indent="0">
              <a:buNone/>
            </a:pPr>
            <a:r>
              <a:rPr lang="en-GB" dirty="0" smtClean="0">
                <a:latin typeface="+mn-lt"/>
              </a:rPr>
              <a:t>Tuesday 5</a:t>
            </a:r>
            <a:r>
              <a:rPr lang="en-GB" baseline="30000" dirty="0" smtClean="0">
                <a:latin typeface="+mn-lt"/>
              </a:rPr>
              <a:t>th</a:t>
            </a:r>
            <a:r>
              <a:rPr lang="en-GB" dirty="0" smtClean="0">
                <a:latin typeface="+mn-lt"/>
              </a:rPr>
              <a:t> October 2021</a:t>
            </a:r>
          </a:p>
          <a:p>
            <a:pPr marL="0" indent="0">
              <a:buNone/>
            </a:pPr>
            <a:r>
              <a:rPr lang="en-GB" dirty="0" smtClean="0">
                <a:latin typeface="+mn-lt"/>
              </a:rPr>
              <a:t>5.45pm – 8pm </a:t>
            </a:r>
          </a:p>
          <a:p>
            <a:pPr marL="0" indent="0">
              <a:buNone/>
            </a:pPr>
            <a:r>
              <a:rPr lang="en-GB" dirty="0" smtClean="0">
                <a:latin typeface="+mn-lt"/>
              </a:rPr>
              <a:t>Soar Valley College</a:t>
            </a:r>
          </a:p>
          <a:p>
            <a:pPr marL="0" indent="0">
              <a:buNone/>
            </a:pPr>
            <a:endParaRPr lang="en-GB" dirty="0">
              <a:latin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508919"/>
            <a:ext cx="4499992" cy="4708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737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59560" y="905434"/>
            <a:ext cx="4716016" cy="5709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500" dirty="0">
              <a:solidFill>
                <a:prstClr val="black"/>
              </a:solidFill>
            </a:endParaRPr>
          </a:p>
          <a:p>
            <a:r>
              <a:rPr lang="en-GB" sz="2500" dirty="0">
                <a:solidFill>
                  <a:prstClr val="black"/>
                </a:solidFill>
              </a:rPr>
              <a:t>This is an event held at Soar Valley College, to help </a:t>
            </a:r>
            <a:r>
              <a:rPr lang="en-GB" sz="2500" b="1" dirty="0">
                <a:solidFill>
                  <a:prstClr val="black"/>
                </a:solidFill>
              </a:rPr>
              <a:t>you</a:t>
            </a:r>
            <a:r>
              <a:rPr lang="en-GB" sz="2500" dirty="0">
                <a:solidFill>
                  <a:prstClr val="black"/>
                </a:solidFill>
              </a:rPr>
              <a:t> make choices about your future. </a:t>
            </a:r>
          </a:p>
          <a:p>
            <a:endParaRPr lang="en-GB" sz="2500" dirty="0">
              <a:solidFill>
                <a:prstClr val="black"/>
              </a:solidFill>
            </a:endParaRPr>
          </a:p>
          <a:p>
            <a:r>
              <a:rPr lang="en-GB" sz="2500" dirty="0">
                <a:solidFill>
                  <a:prstClr val="black"/>
                </a:solidFill>
              </a:rPr>
              <a:t>Over the course of the evening, there will be the opportunity to meet and talk to providers of </a:t>
            </a:r>
            <a:r>
              <a:rPr lang="en-GB" sz="2500" dirty="0" smtClean="0">
                <a:solidFill>
                  <a:prstClr val="black"/>
                </a:solidFill>
              </a:rPr>
              <a:t>Post 16 education in </a:t>
            </a:r>
            <a:r>
              <a:rPr lang="en-GB" sz="2500" dirty="0">
                <a:solidFill>
                  <a:prstClr val="black"/>
                </a:solidFill>
              </a:rPr>
              <a:t>Leicestershire. There will also be representatives </a:t>
            </a:r>
            <a:r>
              <a:rPr lang="en-GB" sz="2500" dirty="0" smtClean="0">
                <a:solidFill>
                  <a:prstClr val="black"/>
                </a:solidFill>
              </a:rPr>
              <a:t>from local universities, </a:t>
            </a:r>
            <a:r>
              <a:rPr lang="en-GB" sz="2500" dirty="0">
                <a:solidFill>
                  <a:prstClr val="black"/>
                </a:solidFill>
              </a:rPr>
              <a:t>various careers and apprenticeship </a:t>
            </a:r>
            <a:r>
              <a:rPr lang="en-GB" sz="2500" dirty="0" smtClean="0">
                <a:solidFill>
                  <a:prstClr val="black"/>
                </a:solidFill>
              </a:rPr>
              <a:t>providers.</a:t>
            </a:r>
            <a:endParaRPr lang="en-GB" sz="2500" dirty="0">
              <a:solidFill>
                <a:prstClr val="black"/>
              </a:solidFill>
            </a:endParaRPr>
          </a:p>
          <a:p>
            <a:endParaRPr lang="en-GB" sz="2000" dirty="0">
              <a:solidFill>
                <a:prstClr val="black"/>
              </a:solidFill>
            </a:endParaRPr>
          </a:p>
          <a:p>
            <a:endParaRPr lang="en-GB" sz="2000" dirty="0">
              <a:solidFill>
                <a:prstClr val="black"/>
              </a:solidFill>
            </a:endParaRPr>
          </a:p>
        </p:txBody>
      </p:sp>
      <p:pic>
        <p:nvPicPr>
          <p:cNvPr id="3075" name="Picture 3" descr="\\8564250-fp01\TeachersFolders$\MMiller428\Careers\Post 16 Evening\2010 Post 16 Evening\Photos\IMG_8557.JPG"/>
          <p:cNvPicPr>
            <a:picLocks noChangeAspect="1" noChangeArrowheads="1"/>
          </p:cNvPicPr>
          <p:nvPr/>
        </p:nvPicPr>
        <p:blipFill>
          <a:blip r:embed="rId2" cstate="print"/>
          <a:srcRect l="5269" t="47089" r="11757"/>
          <a:stretch>
            <a:fillRect/>
          </a:stretch>
        </p:blipFill>
        <p:spPr bwMode="auto">
          <a:xfrm>
            <a:off x="1775520" y="905434"/>
            <a:ext cx="3960440" cy="2640197"/>
          </a:xfrm>
          <a:prstGeom prst="rect">
            <a:avLst/>
          </a:prstGeom>
          <a:noFill/>
        </p:spPr>
      </p:pic>
      <p:pic>
        <p:nvPicPr>
          <p:cNvPr id="3076" name="Picture 4" descr="\\8564250-fp01\TeachersFolders$\MMiller428\Careers\Post 16 Evening\2010 Post 16 Evening\Photos\IMG_8561.JPG"/>
          <p:cNvPicPr>
            <a:picLocks noChangeAspect="1" noChangeArrowheads="1"/>
          </p:cNvPicPr>
          <p:nvPr/>
        </p:nvPicPr>
        <p:blipFill>
          <a:blip r:embed="rId3" cstate="print"/>
          <a:srcRect l="9303" t="46380" r="34876"/>
          <a:stretch>
            <a:fillRect/>
          </a:stretch>
        </p:blipFill>
        <p:spPr bwMode="auto">
          <a:xfrm>
            <a:off x="1775520" y="3717032"/>
            <a:ext cx="3960440" cy="2536234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6459413" y="115650"/>
            <a:ext cx="530267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b="1" dirty="0">
                <a:solidFill>
                  <a:schemeClr val="bg1"/>
                </a:solidFill>
              </a:rPr>
              <a:t>Post 16 Options Evening</a:t>
            </a:r>
          </a:p>
        </p:txBody>
      </p:sp>
    </p:spTree>
    <p:extLst>
      <p:ext uri="{BB962C8B-B14F-4D97-AF65-F5344CB8AC3E}">
        <p14:creationId xmlns:p14="http://schemas.microsoft.com/office/powerpoint/2010/main" val="3248184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109810" y="160657"/>
            <a:ext cx="70821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u="sng" dirty="0">
                <a:solidFill>
                  <a:schemeClr val="bg1"/>
                </a:solidFill>
              </a:rPr>
              <a:t>Post 16 Providers attending this year: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20689" y="1457021"/>
            <a:ext cx="4392488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Ask </a:t>
            </a:r>
            <a:r>
              <a:rPr lang="en-GB" dirty="0"/>
              <a:t>Project</a:t>
            </a:r>
          </a:p>
          <a:p>
            <a:r>
              <a:rPr lang="en-GB" dirty="0"/>
              <a:t>Beauchamp City 6th Form </a:t>
            </a:r>
          </a:p>
          <a:p>
            <a:r>
              <a:rPr lang="en-GB" dirty="0"/>
              <a:t>Beauchamp College </a:t>
            </a:r>
          </a:p>
          <a:p>
            <a:r>
              <a:rPr lang="en-GB" dirty="0"/>
              <a:t>SMB Group College</a:t>
            </a:r>
          </a:p>
          <a:p>
            <a:r>
              <a:rPr lang="en-GB" dirty="0"/>
              <a:t>British Army </a:t>
            </a:r>
          </a:p>
          <a:p>
            <a:r>
              <a:rPr lang="en-GB" dirty="0"/>
              <a:t>Connexions Leicester City</a:t>
            </a:r>
          </a:p>
          <a:p>
            <a:r>
              <a:rPr lang="en-GB" dirty="0"/>
              <a:t>Department of Work and Pensions</a:t>
            </a:r>
          </a:p>
          <a:p>
            <a:r>
              <a:rPr lang="en-GB" dirty="0"/>
              <a:t>De Montfort University</a:t>
            </a:r>
          </a:p>
          <a:p>
            <a:r>
              <a:rPr lang="en-GB" dirty="0"/>
              <a:t>Heart of England Training</a:t>
            </a:r>
          </a:p>
          <a:p>
            <a:r>
              <a:rPr lang="en-GB" dirty="0"/>
              <a:t>Leicester College</a:t>
            </a:r>
          </a:p>
          <a:p>
            <a:r>
              <a:rPr lang="en-GB" dirty="0"/>
              <a:t>Leicester College Apprenticeships </a:t>
            </a:r>
          </a:p>
          <a:p>
            <a:r>
              <a:rPr lang="en-GB" dirty="0"/>
              <a:t>LEBC</a:t>
            </a:r>
          </a:p>
          <a:p>
            <a:r>
              <a:rPr lang="en-GB" dirty="0"/>
              <a:t>Loughborough University</a:t>
            </a:r>
          </a:p>
          <a:p>
            <a:r>
              <a:rPr lang="en-GB" dirty="0"/>
              <a:t>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800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35524" y="1457021"/>
            <a:ext cx="5036803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Nth Warwickshire &amp; </a:t>
            </a:r>
            <a:r>
              <a:rPr lang="en-GB" dirty="0" err="1"/>
              <a:t>Sth</a:t>
            </a:r>
            <a:r>
              <a:rPr lang="en-GB" dirty="0"/>
              <a:t> Leicestershire College </a:t>
            </a:r>
          </a:p>
          <a:p>
            <a:r>
              <a:rPr lang="en-GB" dirty="0"/>
              <a:t>Royal Air Force</a:t>
            </a:r>
          </a:p>
          <a:p>
            <a:r>
              <a:rPr lang="en-GB" dirty="0"/>
              <a:t>University of Leicester</a:t>
            </a:r>
          </a:p>
          <a:p>
            <a:r>
              <a:rPr lang="en-GB" dirty="0"/>
              <a:t>University of Nottingham</a:t>
            </a:r>
          </a:p>
          <a:p>
            <a:r>
              <a:rPr lang="en-GB" dirty="0"/>
              <a:t>WQE College </a:t>
            </a:r>
            <a:endParaRPr lang="en-GB" dirty="0" smtClean="0"/>
          </a:p>
          <a:p>
            <a:r>
              <a:rPr lang="en-GB" smtClean="0"/>
              <a:t>Gateway </a:t>
            </a:r>
            <a:r>
              <a:rPr lang="en-GB" dirty="0"/>
              <a:t>College</a:t>
            </a:r>
          </a:p>
          <a:p>
            <a:r>
              <a:rPr lang="en-GB" dirty="0"/>
              <a:t>Juniper Training</a:t>
            </a:r>
          </a:p>
          <a:p>
            <a:r>
              <a:rPr lang="en-GB" dirty="0"/>
              <a:t>Loughborough College</a:t>
            </a:r>
          </a:p>
          <a:p>
            <a:r>
              <a:rPr lang="en-GB" dirty="0"/>
              <a:t>National Space Academy </a:t>
            </a:r>
          </a:p>
          <a:p>
            <a:r>
              <a:rPr lang="en-GB" dirty="0"/>
              <a:t>NCS (National Citizen Service)</a:t>
            </a:r>
          </a:p>
          <a:p>
            <a:r>
              <a:rPr lang="en-GB" dirty="0"/>
              <a:t>Police</a:t>
            </a:r>
          </a:p>
          <a:p>
            <a:r>
              <a:rPr lang="en-GB" dirty="0"/>
              <a:t>The City of Leicester College </a:t>
            </a:r>
          </a:p>
          <a:p>
            <a:r>
              <a:rPr lang="en-GB" dirty="0"/>
              <a:t> </a:t>
            </a:r>
          </a:p>
          <a:p>
            <a:r>
              <a:rPr lang="en-GB" dirty="0"/>
              <a:t> </a:t>
            </a:r>
          </a:p>
          <a:p>
            <a:r>
              <a:rPr lang="en-GB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623774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http://morbium.files.wordpress.com/2011/04/pointing-finger.jpg"/>
          <p:cNvPicPr>
            <a:picLocks noChangeAspect="1" noChangeArrowheads="1"/>
          </p:cNvPicPr>
          <p:nvPr/>
        </p:nvPicPr>
        <p:blipFill>
          <a:blip r:embed="rId2" cstate="print">
            <a:lum bright="30000"/>
          </a:blip>
          <a:srcRect t="4674"/>
          <a:stretch>
            <a:fillRect/>
          </a:stretch>
        </p:blipFill>
        <p:spPr bwMode="auto">
          <a:xfrm>
            <a:off x="1956122" y="1052736"/>
            <a:ext cx="7268901" cy="5371213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5152767" y="173620"/>
            <a:ext cx="8643998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u="sng" dirty="0">
                <a:solidFill>
                  <a:schemeClr val="bg1"/>
                </a:solidFill>
              </a:rPr>
              <a:t>How to make the right choice, for you!</a:t>
            </a:r>
          </a:p>
          <a:p>
            <a:endParaRPr lang="en-GB" sz="3200" dirty="0">
              <a:solidFill>
                <a:schemeClr val="bg1"/>
              </a:solidFill>
            </a:endParaRPr>
          </a:p>
          <a:p>
            <a:endParaRPr lang="en-GB" sz="4000" dirty="0"/>
          </a:p>
          <a:p>
            <a:endParaRPr lang="en-GB" sz="4000" dirty="0"/>
          </a:p>
          <a:p>
            <a:endParaRPr lang="en-GB" sz="4000" dirty="0"/>
          </a:p>
        </p:txBody>
      </p:sp>
      <p:sp>
        <p:nvSpPr>
          <p:cNvPr id="3" name="Rectangle 2"/>
          <p:cNvSpPr/>
          <p:nvPr/>
        </p:nvSpPr>
        <p:spPr>
          <a:xfrm>
            <a:off x="2546430" y="1620456"/>
            <a:ext cx="659757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600" dirty="0"/>
              <a:t>What kind of person are </a:t>
            </a:r>
            <a:r>
              <a:rPr lang="en-GB" sz="3600" b="1" u="sng" dirty="0"/>
              <a:t>YOU</a:t>
            </a:r>
            <a:r>
              <a:rPr lang="en-GB" sz="3600" dirty="0"/>
              <a:t>?</a:t>
            </a:r>
            <a:br>
              <a:rPr lang="en-GB" sz="3600" dirty="0"/>
            </a:br>
            <a:r>
              <a:rPr lang="en-GB" sz="3600" dirty="0"/>
              <a:t/>
            </a:r>
            <a:br>
              <a:rPr lang="en-GB" sz="3600" dirty="0"/>
            </a:br>
            <a:r>
              <a:rPr lang="en-GB" sz="3600" dirty="0"/>
              <a:t>What are </a:t>
            </a:r>
            <a:r>
              <a:rPr lang="en-GB" sz="3600" b="1" u="sng" dirty="0"/>
              <a:t>YOU</a:t>
            </a:r>
            <a:r>
              <a:rPr lang="en-GB" sz="3600" dirty="0"/>
              <a:t> good at?</a:t>
            </a:r>
            <a:br>
              <a:rPr lang="en-GB" sz="3600" dirty="0"/>
            </a:br>
            <a:r>
              <a:rPr lang="en-GB" sz="3600" dirty="0"/>
              <a:t/>
            </a:r>
            <a:br>
              <a:rPr lang="en-GB" sz="3600" dirty="0"/>
            </a:br>
            <a:r>
              <a:rPr lang="en-GB" sz="3600" dirty="0"/>
              <a:t>What do </a:t>
            </a:r>
            <a:r>
              <a:rPr lang="en-GB" sz="3600" b="1" u="sng" dirty="0"/>
              <a:t>YOU</a:t>
            </a:r>
            <a:r>
              <a:rPr lang="en-GB" sz="3600" dirty="0"/>
              <a:t> enjoy?</a:t>
            </a:r>
            <a:br>
              <a:rPr lang="en-GB" sz="3600" dirty="0"/>
            </a:br>
            <a:r>
              <a:rPr lang="en-GB" sz="3600" dirty="0"/>
              <a:t/>
            </a:r>
            <a:br>
              <a:rPr lang="en-GB" sz="3600" dirty="0"/>
            </a:br>
            <a:r>
              <a:rPr lang="en-GB" sz="3600" dirty="0"/>
              <a:t>What do </a:t>
            </a:r>
            <a:r>
              <a:rPr lang="en-GB" sz="3600" b="1" u="sng" dirty="0"/>
              <a:t>YOU</a:t>
            </a:r>
            <a:r>
              <a:rPr lang="en-GB" sz="3600" dirty="0"/>
              <a:t> want to do after SVC?</a:t>
            </a:r>
          </a:p>
        </p:txBody>
      </p:sp>
    </p:spTree>
    <p:extLst>
      <p:ext uri="{BB962C8B-B14F-4D97-AF65-F5344CB8AC3E}">
        <p14:creationId xmlns:p14="http://schemas.microsoft.com/office/powerpoint/2010/main" val="32882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27989" y="1425628"/>
            <a:ext cx="7977005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GB" sz="2800" dirty="0" smtClean="0">
                <a:solidFill>
                  <a:prstClr val="black"/>
                </a:solidFill>
              </a:rPr>
              <a:t>A </a:t>
            </a:r>
            <a:r>
              <a:rPr lang="en-GB" sz="2800" dirty="0">
                <a:solidFill>
                  <a:prstClr val="black"/>
                </a:solidFill>
              </a:rPr>
              <a:t>friendly atmosphere</a:t>
            </a:r>
          </a:p>
          <a:p>
            <a:pPr>
              <a:buFont typeface="Arial" pitchFamily="34" charset="0"/>
              <a:buChar char="•"/>
            </a:pPr>
            <a:r>
              <a:rPr lang="en-GB" sz="2800" dirty="0">
                <a:solidFill>
                  <a:prstClr val="black"/>
                </a:solidFill>
              </a:rPr>
              <a:t>Being close to home</a:t>
            </a:r>
          </a:p>
          <a:p>
            <a:pPr>
              <a:buFont typeface="Arial" pitchFamily="34" charset="0"/>
              <a:buChar char="•"/>
            </a:pPr>
            <a:r>
              <a:rPr lang="en-GB" sz="2800" dirty="0">
                <a:solidFill>
                  <a:prstClr val="black"/>
                </a:solidFill>
              </a:rPr>
              <a:t>Good social facilities</a:t>
            </a:r>
          </a:p>
          <a:p>
            <a:pPr>
              <a:buFont typeface="Arial" pitchFamily="34" charset="0"/>
              <a:buChar char="•"/>
            </a:pPr>
            <a:r>
              <a:rPr lang="en-GB" sz="2800" dirty="0">
                <a:solidFill>
                  <a:prstClr val="black"/>
                </a:solidFill>
              </a:rPr>
              <a:t>Good sports facilities</a:t>
            </a:r>
          </a:p>
          <a:p>
            <a:pPr>
              <a:buFont typeface="Arial" pitchFamily="34" charset="0"/>
              <a:buChar char="•"/>
            </a:pPr>
            <a:r>
              <a:rPr lang="en-GB" sz="2800" dirty="0">
                <a:solidFill>
                  <a:prstClr val="black"/>
                </a:solidFill>
              </a:rPr>
              <a:t>Being able to continue studying the subjects I enjoy</a:t>
            </a:r>
          </a:p>
          <a:p>
            <a:pPr>
              <a:buFont typeface="Arial" pitchFamily="34" charset="0"/>
              <a:buChar char="•"/>
            </a:pPr>
            <a:r>
              <a:rPr lang="en-GB" sz="2800" dirty="0">
                <a:solidFill>
                  <a:prstClr val="black"/>
                </a:solidFill>
              </a:rPr>
              <a:t>Being able to study something new</a:t>
            </a:r>
          </a:p>
          <a:p>
            <a:pPr>
              <a:buFont typeface="Arial" pitchFamily="34" charset="0"/>
              <a:buChar char="•"/>
            </a:pPr>
            <a:r>
              <a:rPr lang="en-GB" sz="2800" dirty="0">
                <a:solidFill>
                  <a:prstClr val="black"/>
                </a:solidFill>
              </a:rPr>
              <a:t>Being able to take a mix of different qualifications</a:t>
            </a:r>
          </a:p>
          <a:p>
            <a:pPr>
              <a:buFont typeface="Arial" pitchFamily="34" charset="0"/>
              <a:buChar char="•"/>
            </a:pPr>
            <a:r>
              <a:rPr lang="en-GB" sz="2800" dirty="0">
                <a:solidFill>
                  <a:prstClr val="black"/>
                </a:solidFill>
              </a:rPr>
              <a:t>Learning in one place</a:t>
            </a:r>
          </a:p>
          <a:p>
            <a:pPr>
              <a:buFont typeface="Arial" pitchFamily="34" charset="0"/>
              <a:buChar char="•"/>
            </a:pPr>
            <a:r>
              <a:rPr lang="en-GB" sz="2800" dirty="0">
                <a:solidFill>
                  <a:prstClr val="black"/>
                </a:solidFill>
              </a:rPr>
              <a:t>Spending part of my time in the workplace</a:t>
            </a:r>
          </a:p>
          <a:p>
            <a:pPr>
              <a:buFont typeface="Arial" pitchFamily="34" charset="0"/>
              <a:buChar char="•"/>
            </a:pPr>
            <a:r>
              <a:rPr lang="en-GB" sz="2800" dirty="0">
                <a:solidFill>
                  <a:prstClr val="black"/>
                </a:solidFill>
              </a:rPr>
              <a:t>Doing a course at a specialist college </a:t>
            </a:r>
            <a:br>
              <a:rPr lang="en-GB" sz="2800" dirty="0">
                <a:solidFill>
                  <a:prstClr val="black"/>
                </a:solidFill>
              </a:rPr>
            </a:br>
            <a:endParaRPr lang="en-GB" sz="2800" dirty="0">
              <a:solidFill>
                <a:prstClr val="black"/>
              </a:solidFill>
            </a:endParaRPr>
          </a:p>
          <a:p>
            <a:endParaRPr lang="en-GB" dirty="0">
              <a:solidFill>
                <a:prstClr val="black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724" y="1244400"/>
            <a:ext cx="2857500" cy="1600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211" y="2844600"/>
            <a:ext cx="3271837" cy="12382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23" y="942331"/>
            <a:ext cx="3600450" cy="126682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624577" y="0"/>
            <a:ext cx="6096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2800" u="sng" dirty="0">
                <a:solidFill>
                  <a:schemeClr val="bg1"/>
                </a:solidFill>
              </a:rPr>
              <a:t>What are </a:t>
            </a:r>
            <a:r>
              <a:rPr lang="en-GB" sz="2800" b="1" u="sng" dirty="0">
                <a:solidFill>
                  <a:schemeClr val="bg1"/>
                </a:solidFill>
              </a:rPr>
              <a:t>your</a:t>
            </a:r>
            <a:r>
              <a:rPr lang="en-GB" sz="2800" u="sng" dirty="0">
                <a:solidFill>
                  <a:schemeClr val="bg1"/>
                </a:solidFill>
              </a:rPr>
              <a:t> priorities? </a:t>
            </a:r>
          </a:p>
          <a:p>
            <a:r>
              <a:rPr lang="en-GB" sz="2800" u="sng" dirty="0">
                <a:solidFill>
                  <a:schemeClr val="bg1"/>
                </a:solidFill>
              </a:rPr>
              <a:t>What can't </a:t>
            </a:r>
            <a:r>
              <a:rPr lang="en-GB" sz="2800" b="1" u="sng" dirty="0">
                <a:solidFill>
                  <a:schemeClr val="bg1"/>
                </a:solidFill>
              </a:rPr>
              <a:t>you</a:t>
            </a:r>
            <a:r>
              <a:rPr lang="en-GB" sz="2800" u="sng" dirty="0">
                <a:solidFill>
                  <a:schemeClr val="bg1"/>
                </a:solidFill>
              </a:rPr>
              <a:t> do without?</a:t>
            </a:r>
          </a:p>
          <a:p>
            <a:endParaRPr lang="en-GB" sz="2800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023" y="4718294"/>
            <a:ext cx="3686175" cy="123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254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09720" y="1357299"/>
            <a:ext cx="921550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0" b="1" dirty="0"/>
              <a:t>What Level do </a:t>
            </a:r>
            <a:r>
              <a:rPr lang="en-GB" sz="8000" b="1" u="sng" dirty="0"/>
              <a:t>you</a:t>
            </a:r>
          </a:p>
          <a:p>
            <a:r>
              <a:rPr lang="en-GB" sz="8000" b="1" dirty="0"/>
              <a:t>need to aim for?</a:t>
            </a:r>
          </a:p>
        </p:txBody>
      </p:sp>
    </p:spTree>
    <p:extLst>
      <p:ext uri="{BB962C8B-B14F-4D97-AF65-F5344CB8AC3E}">
        <p14:creationId xmlns:p14="http://schemas.microsoft.com/office/powerpoint/2010/main" val="416484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oar Valley Corporate Theme 2018 2019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Soar Valley 2018 2019 Corporate PowerPoint.pptx" id="{F89C07FE-2A4C-48A9-A95C-3361E68DB604}" vid="{9B3FB3BE-7DBD-4DB0-8471-CB129A1FD0EB}"/>
    </a:ext>
  </a:extLst>
</a:theme>
</file>

<file path=ppt/theme/theme2.xml><?xml version="1.0" encoding="utf-8"?>
<a:theme xmlns:a="http://schemas.openxmlformats.org/drawingml/2006/main" name="Corpor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Soar Valley 2018 2019 Corporate PowerPoint.pptx" id="{F89C07FE-2A4C-48A9-A95C-3361E68DB604}" vid="{C5C5E807-469A-40AC-99C9-E3448AF437B0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svc ppt</Template>
  <TotalTime>69</TotalTime>
  <Words>658</Words>
  <Application>Microsoft Office PowerPoint</Application>
  <PresentationFormat>Widescreen</PresentationFormat>
  <Paragraphs>117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Gotham</vt:lpstr>
      <vt:lpstr>Calibri</vt:lpstr>
      <vt:lpstr>Soar Valley Corporate Theme 2018 2019</vt:lpstr>
      <vt:lpstr>Corporate</vt:lpstr>
      <vt:lpstr>PowerPoint Presentation</vt:lpstr>
      <vt:lpstr>Post 16 Options</vt:lpstr>
      <vt:lpstr>During WOW, what did you demonstrate?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Soar Valley Community College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Claire Houlton</dc:creator>
  <cp:lastModifiedBy>Claire Houlton</cp:lastModifiedBy>
  <cp:revision>14</cp:revision>
  <dcterms:created xsi:type="dcterms:W3CDTF">2021-09-22T19:30:51Z</dcterms:created>
  <dcterms:modified xsi:type="dcterms:W3CDTF">2021-09-27T09:34:14Z</dcterms:modified>
</cp:coreProperties>
</file>