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7" r:id="rId2"/>
  </p:sldMasterIdLst>
  <p:notesMasterIdLst>
    <p:notesMasterId r:id="rId30"/>
  </p:notesMasterIdLst>
  <p:sldIdLst>
    <p:sldId id="300" r:id="rId3"/>
    <p:sldId id="264" r:id="rId4"/>
    <p:sldId id="315" r:id="rId5"/>
    <p:sldId id="320" r:id="rId6"/>
    <p:sldId id="266" r:id="rId7"/>
    <p:sldId id="271" r:id="rId8"/>
    <p:sldId id="316" r:id="rId9"/>
    <p:sldId id="272" r:id="rId10"/>
    <p:sldId id="277" r:id="rId11"/>
    <p:sldId id="318" r:id="rId12"/>
    <p:sldId id="319" r:id="rId13"/>
    <p:sldId id="278" r:id="rId14"/>
    <p:sldId id="321" r:id="rId15"/>
    <p:sldId id="273" r:id="rId16"/>
    <p:sldId id="274" r:id="rId17"/>
    <p:sldId id="322" r:id="rId18"/>
    <p:sldId id="303" r:id="rId19"/>
    <p:sldId id="279" r:id="rId20"/>
    <p:sldId id="276" r:id="rId21"/>
    <p:sldId id="317" r:id="rId22"/>
    <p:sldId id="281" r:id="rId23"/>
    <p:sldId id="283" r:id="rId24"/>
    <p:sldId id="293" r:id="rId25"/>
    <p:sldId id="284" r:id="rId26"/>
    <p:sldId id="285" r:id="rId27"/>
    <p:sldId id="258" r:id="rId28"/>
    <p:sldId id="259"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3E1C0A8-F64C-4DCE-B702-8976E6931564}">
          <p14:sldIdLst>
            <p14:sldId id="300"/>
            <p14:sldId id="264"/>
            <p14:sldId id="315"/>
            <p14:sldId id="320"/>
            <p14:sldId id="266"/>
            <p14:sldId id="271"/>
            <p14:sldId id="316"/>
            <p14:sldId id="272"/>
            <p14:sldId id="277"/>
            <p14:sldId id="318"/>
            <p14:sldId id="319"/>
            <p14:sldId id="278"/>
            <p14:sldId id="321"/>
            <p14:sldId id="273"/>
            <p14:sldId id="274"/>
            <p14:sldId id="322"/>
            <p14:sldId id="303"/>
            <p14:sldId id="279"/>
            <p14:sldId id="276"/>
            <p14:sldId id="317"/>
            <p14:sldId id="281"/>
            <p14:sldId id="283"/>
            <p14:sldId id="293"/>
            <p14:sldId id="284"/>
            <p14:sldId id="285"/>
            <p14:sldId id="258"/>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3266"/>
    <a:srgbClr val="94416F"/>
    <a:srgbClr val="28619E"/>
    <a:srgbClr val="9DAC34"/>
    <a:srgbClr val="27609C"/>
    <a:srgbClr val="B02F77"/>
    <a:srgbClr val="B8CF1A"/>
    <a:srgbClr val="27609D"/>
    <a:srgbClr val="24568E"/>
    <a:srgbClr val="B3CA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3" d="100"/>
          <a:sy n="83" d="100"/>
        </p:scale>
        <p:origin x="147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172A56-2AD6-4013-A936-3C1A4C7FD43E}" type="doc">
      <dgm:prSet loTypeId="urn:microsoft.com/office/officeart/2005/8/layout/venn1" loCatId="relationship" qsTypeId="urn:microsoft.com/office/officeart/2005/8/quickstyle/3d2" qsCatId="3D" csTypeId="urn:microsoft.com/office/officeart/2005/8/colors/colorful1#1" csCatId="colorful" phldr="1"/>
      <dgm:spPr/>
      <dgm:t>
        <a:bodyPr/>
        <a:lstStyle/>
        <a:p>
          <a:endParaRPr lang="en-GB"/>
        </a:p>
      </dgm:t>
    </dgm:pt>
    <dgm:pt modelId="{E45CC442-8913-410C-9A2D-FC6F62015D92}">
      <dgm:prSet phldrT="[Text]" custT="1"/>
      <dgm:spPr/>
      <dgm:t>
        <a:bodyPr/>
        <a:lstStyle/>
        <a:p>
          <a:r>
            <a:rPr lang="en-GB" altLang="en-US" sz="2000" dirty="0">
              <a:latin typeface="Gotham" panose="02000604030000020004" pitchFamily="50" charset="0"/>
            </a:rPr>
            <a:t>Our expectations and standards</a:t>
          </a:r>
          <a:endParaRPr lang="en-GB" sz="2000" dirty="0">
            <a:latin typeface="Gotham" panose="02000604030000020004" pitchFamily="50" charset="0"/>
          </a:endParaRPr>
        </a:p>
      </dgm:t>
    </dgm:pt>
    <dgm:pt modelId="{58E446D7-D482-4DC6-B07D-5C2599FD1B8A}" type="parTrans" cxnId="{55246E06-7171-42DC-A2D4-858F3C1093FD}">
      <dgm:prSet/>
      <dgm:spPr/>
      <dgm:t>
        <a:bodyPr/>
        <a:lstStyle/>
        <a:p>
          <a:endParaRPr lang="en-GB" sz="2000"/>
        </a:p>
      </dgm:t>
    </dgm:pt>
    <dgm:pt modelId="{2D016483-0DF5-475E-86A1-3817C59681A0}" type="sibTrans" cxnId="{55246E06-7171-42DC-A2D4-858F3C1093FD}">
      <dgm:prSet/>
      <dgm:spPr/>
      <dgm:t>
        <a:bodyPr/>
        <a:lstStyle/>
        <a:p>
          <a:endParaRPr lang="en-GB" sz="2000"/>
        </a:p>
      </dgm:t>
    </dgm:pt>
    <dgm:pt modelId="{B89BC202-F634-4213-9322-1ECB80F489F2}">
      <dgm:prSet phldrT="[Text]" custT="1"/>
      <dgm:spPr/>
      <dgm:t>
        <a:bodyPr/>
        <a:lstStyle/>
        <a:p>
          <a:r>
            <a:rPr lang="en-GB" altLang="en-US" sz="2000" dirty="0">
              <a:latin typeface="Gotham" panose="02000604030000020004" pitchFamily="50" charset="0"/>
            </a:rPr>
            <a:t>Information about how we care for and organise our students</a:t>
          </a:r>
          <a:endParaRPr lang="en-GB" sz="2000" dirty="0">
            <a:latin typeface="Gotham" panose="02000604030000020004" pitchFamily="50" charset="0"/>
          </a:endParaRPr>
        </a:p>
      </dgm:t>
    </dgm:pt>
    <dgm:pt modelId="{C868B47D-0C2D-4627-865F-D77E42BD1919}" type="parTrans" cxnId="{DF0AA61D-D43B-4077-B0E3-39BDE8F0541B}">
      <dgm:prSet/>
      <dgm:spPr/>
      <dgm:t>
        <a:bodyPr/>
        <a:lstStyle/>
        <a:p>
          <a:endParaRPr lang="en-GB" sz="2000"/>
        </a:p>
      </dgm:t>
    </dgm:pt>
    <dgm:pt modelId="{D6C95392-3353-483C-85A9-EBA39985F8BF}" type="sibTrans" cxnId="{DF0AA61D-D43B-4077-B0E3-39BDE8F0541B}">
      <dgm:prSet/>
      <dgm:spPr/>
      <dgm:t>
        <a:bodyPr/>
        <a:lstStyle/>
        <a:p>
          <a:endParaRPr lang="en-GB" sz="2000"/>
        </a:p>
      </dgm:t>
    </dgm:pt>
    <dgm:pt modelId="{4ACEEE51-4781-45D2-AF70-6E4A8F7AF4CA}">
      <dgm:prSet phldrT="[Text]" custT="1"/>
      <dgm:spPr/>
      <dgm:t>
        <a:bodyPr/>
        <a:lstStyle/>
        <a:p>
          <a:r>
            <a:rPr lang="en-GB" altLang="en-US" sz="2000" dirty="0">
              <a:latin typeface="Gotham" panose="02000604030000020004" pitchFamily="50" charset="0"/>
            </a:rPr>
            <a:t>Communication between home and school </a:t>
          </a:r>
          <a:endParaRPr lang="en-GB" sz="2000" dirty="0">
            <a:latin typeface="Gotham" panose="02000604030000020004" pitchFamily="50" charset="0"/>
          </a:endParaRPr>
        </a:p>
      </dgm:t>
    </dgm:pt>
    <dgm:pt modelId="{C52FFB38-53A4-4FB5-8E54-FE2D54C6582F}" type="parTrans" cxnId="{D859671C-CADB-4031-B79D-BE5BF093C979}">
      <dgm:prSet/>
      <dgm:spPr/>
      <dgm:t>
        <a:bodyPr/>
        <a:lstStyle/>
        <a:p>
          <a:endParaRPr lang="en-GB" sz="2000"/>
        </a:p>
      </dgm:t>
    </dgm:pt>
    <dgm:pt modelId="{EF34CFB3-D9B2-4669-997F-0611E4D2C27C}" type="sibTrans" cxnId="{D859671C-CADB-4031-B79D-BE5BF093C979}">
      <dgm:prSet/>
      <dgm:spPr/>
      <dgm:t>
        <a:bodyPr/>
        <a:lstStyle/>
        <a:p>
          <a:endParaRPr lang="en-GB" sz="2000"/>
        </a:p>
      </dgm:t>
    </dgm:pt>
    <dgm:pt modelId="{7FA3AA7A-3DAE-4F72-817A-610BA3DD986B}">
      <dgm:prSet phldrT="[Text]" custT="1"/>
      <dgm:spPr/>
      <dgm:t>
        <a:bodyPr/>
        <a:lstStyle/>
        <a:p>
          <a:r>
            <a:rPr lang="en-GB" altLang="en-US" sz="2000" dirty="0">
              <a:latin typeface="Gotham" panose="02000604030000020004" pitchFamily="50" charset="0"/>
            </a:rPr>
            <a:t>Our school building and its facilities</a:t>
          </a:r>
          <a:endParaRPr lang="en-GB" sz="2000" dirty="0">
            <a:latin typeface="Gotham" panose="02000604030000020004" pitchFamily="50" charset="0"/>
          </a:endParaRPr>
        </a:p>
      </dgm:t>
    </dgm:pt>
    <dgm:pt modelId="{0C3D6C18-2193-4D99-A698-A00D6C467A98}" type="parTrans" cxnId="{D5E4B904-8C34-4141-8A8A-4CD63B8986B5}">
      <dgm:prSet/>
      <dgm:spPr/>
      <dgm:t>
        <a:bodyPr/>
        <a:lstStyle/>
        <a:p>
          <a:endParaRPr lang="en-GB" sz="2000"/>
        </a:p>
      </dgm:t>
    </dgm:pt>
    <dgm:pt modelId="{D8410453-51ED-45FD-A7F0-5BB6DA22CE68}" type="sibTrans" cxnId="{D5E4B904-8C34-4141-8A8A-4CD63B8986B5}">
      <dgm:prSet/>
      <dgm:spPr/>
      <dgm:t>
        <a:bodyPr/>
        <a:lstStyle/>
        <a:p>
          <a:endParaRPr lang="en-GB" sz="2000"/>
        </a:p>
      </dgm:t>
    </dgm:pt>
    <dgm:pt modelId="{21B87D77-B67C-4FE8-8D6E-387D9BE4A1EA}">
      <dgm:prSet phldrT="[Text]" custT="1"/>
      <dgm:spPr/>
      <dgm:t>
        <a:bodyPr/>
        <a:lstStyle/>
        <a:p>
          <a:pPr>
            <a:spcAft>
              <a:spcPts val="0"/>
            </a:spcAft>
          </a:pPr>
          <a:r>
            <a:rPr lang="en-GB" altLang="en-US" sz="2000" dirty="0">
              <a:latin typeface="Gotham" panose="02000604030000020004" pitchFamily="50" charset="0"/>
            </a:rPr>
            <a:t>Uniform</a:t>
          </a:r>
        </a:p>
        <a:p>
          <a:pPr>
            <a:spcAft>
              <a:spcPct val="35000"/>
            </a:spcAft>
          </a:pPr>
          <a:r>
            <a:rPr lang="en-GB" sz="2000" dirty="0">
              <a:latin typeface="Gotham" panose="02000604030000020004" pitchFamily="50" charset="0"/>
            </a:rPr>
            <a:t>information</a:t>
          </a:r>
        </a:p>
      </dgm:t>
    </dgm:pt>
    <dgm:pt modelId="{A9FDA554-C52C-4CF5-A04A-DB10CAC0005F}" type="parTrans" cxnId="{A0ECAAAA-AD85-48F4-A794-53706B8D419F}">
      <dgm:prSet/>
      <dgm:spPr/>
      <dgm:t>
        <a:bodyPr/>
        <a:lstStyle/>
        <a:p>
          <a:endParaRPr lang="en-GB" sz="2000"/>
        </a:p>
      </dgm:t>
    </dgm:pt>
    <dgm:pt modelId="{C10CDB51-8A13-4198-9CE6-4AB4AC6697B3}" type="sibTrans" cxnId="{A0ECAAAA-AD85-48F4-A794-53706B8D419F}">
      <dgm:prSet/>
      <dgm:spPr/>
      <dgm:t>
        <a:bodyPr/>
        <a:lstStyle/>
        <a:p>
          <a:endParaRPr lang="en-GB" sz="2000"/>
        </a:p>
      </dgm:t>
    </dgm:pt>
    <dgm:pt modelId="{7E06ADEE-F028-40C2-A37F-E08567BACDD8}">
      <dgm:prSet phldrT="[Text]" custT="1"/>
      <dgm:spPr/>
      <dgm:t>
        <a:bodyPr/>
        <a:lstStyle/>
        <a:p>
          <a:r>
            <a:rPr lang="en-GB" altLang="en-US" sz="2000" dirty="0">
              <a:latin typeface="Gotham" panose="02000604030000020004" pitchFamily="50" charset="0"/>
            </a:rPr>
            <a:t>Meet key staff</a:t>
          </a:r>
          <a:endParaRPr lang="en-GB" sz="2000" dirty="0">
            <a:latin typeface="Gotham" panose="02000604030000020004" pitchFamily="50" charset="0"/>
          </a:endParaRPr>
        </a:p>
      </dgm:t>
    </dgm:pt>
    <dgm:pt modelId="{601412F5-7D6F-49E0-99F0-A7FBB1248B0B}" type="parTrans" cxnId="{7B761394-BE1B-45B4-8A0B-67229B46A07B}">
      <dgm:prSet/>
      <dgm:spPr/>
      <dgm:t>
        <a:bodyPr/>
        <a:lstStyle/>
        <a:p>
          <a:endParaRPr lang="en-GB" sz="2000"/>
        </a:p>
      </dgm:t>
    </dgm:pt>
    <dgm:pt modelId="{5BBEEA6B-2C31-469D-9DDC-8734606A72AB}" type="sibTrans" cxnId="{7B761394-BE1B-45B4-8A0B-67229B46A07B}">
      <dgm:prSet/>
      <dgm:spPr/>
      <dgm:t>
        <a:bodyPr/>
        <a:lstStyle/>
        <a:p>
          <a:endParaRPr lang="en-GB" sz="2000"/>
        </a:p>
      </dgm:t>
    </dgm:pt>
    <dgm:pt modelId="{866A856C-F0BC-4C68-A715-BC3327B39617}" type="pres">
      <dgm:prSet presAssocID="{80172A56-2AD6-4013-A936-3C1A4C7FD43E}" presName="compositeShape" presStyleCnt="0">
        <dgm:presLayoutVars>
          <dgm:chMax val="7"/>
          <dgm:dir/>
          <dgm:resizeHandles val="exact"/>
        </dgm:presLayoutVars>
      </dgm:prSet>
      <dgm:spPr/>
    </dgm:pt>
    <dgm:pt modelId="{02A710E1-83E3-4531-844D-E4826B2B571D}" type="pres">
      <dgm:prSet presAssocID="{E45CC442-8913-410C-9A2D-FC6F62015D92}" presName="circ1" presStyleLbl="vennNode1" presStyleIdx="0" presStyleCnt="6"/>
      <dgm:spPr>
        <a:solidFill>
          <a:srgbClr val="255B93"/>
        </a:solidFill>
      </dgm:spPr>
    </dgm:pt>
    <dgm:pt modelId="{A108D8CB-7E3D-4CA6-A78A-FFC1B55945AA}" type="pres">
      <dgm:prSet presAssocID="{E45CC442-8913-410C-9A2D-FC6F62015D92}" presName="circ1Tx" presStyleLbl="revTx" presStyleIdx="0" presStyleCnt="0" custLinFactNeighborY="17183">
        <dgm:presLayoutVars>
          <dgm:chMax val="0"/>
          <dgm:chPref val="0"/>
          <dgm:bulletEnabled val="1"/>
        </dgm:presLayoutVars>
      </dgm:prSet>
      <dgm:spPr/>
    </dgm:pt>
    <dgm:pt modelId="{C355B093-7D22-4E39-866B-52BB865EBE88}" type="pres">
      <dgm:prSet presAssocID="{B89BC202-F634-4213-9322-1ECB80F489F2}" presName="circ2" presStyleLbl="vennNode1" presStyleIdx="1" presStyleCnt="6"/>
      <dgm:spPr>
        <a:solidFill>
          <a:srgbClr val="B5CB1A"/>
        </a:solidFill>
      </dgm:spPr>
    </dgm:pt>
    <dgm:pt modelId="{A69C3EE5-C21A-4011-9E97-C757AED79236}" type="pres">
      <dgm:prSet presAssocID="{B89BC202-F634-4213-9322-1ECB80F489F2}" presName="circ2Tx" presStyleLbl="revTx" presStyleIdx="0" presStyleCnt="0" custLinFactNeighborX="4835" custLinFactNeighborY="20094">
        <dgm:presLayoutVars>
          <dgm:chMax val="0"/>
          <dgm:chPref val="0"/>
          <dgm:bulletEnabled val="1"/>
        </dgm:presLayoutVars>
      </dgm:prSet>
      <dgm:spPr/>
    </dgm:pt>
    <dgm:pt modelId="{BDD66891-CCC2-4523-9801-6531B3312638}" type="pres">
      <dgm:prSet presAssocID="{4ACEEE51-4781-45D2-AF70-6E4A8F7AF4CA}" presName="circ3" presStyleLbl="vennNode1" presStyleIdx="2" presStyleCnt="6"/>
      <dgm:spPr>
        <a:solidFill>
          <a:srgbClr val="B12F78"/>
        </a:solidFill>
      </dgm:spPr>
    </dgm:pt>
    <dgm:pt modelId="{FCF0DFCA-D0C1-425A-A72A-989FE2762D75}" type="pres">
      <dgm:prSet presAssocID="{4ACEEE51-4781-45D2-AF70-6E4A8F7AF4CA}" presName="circ3Tx" presStyleLbl="revTx" presStyleIdx="0" presStyleCnt="0" custScaleX="139991" custLinFactNeighborX="12090" custLinFactNeighborY="-617">
        <dgm:presLayoutVars>
          <dgm:chMax val="0"/>
          <dgm:chPref val="0"/>
          <dgm:bulletEnabled val="1"/>
        </dgm:presLayoutVars>
      </dgm:prSet>
      <dgm:spPr/>
    </dgm:pt>
    <dgm:pt modelId="{69CCC67D-0490-4DBE-9EEA-40F0C5DB134A}" type="pres">
      <dgm:prSet presAssocID="{7FA3AA7A-3DAE-4F72-817A-610BA3DD986B}" presName="circ4" presStyleLbl="vennNode1" presStyleIdx="3" presStyleCnt="6"/>
      <dgm:spPr>
        <a:solidFill>
          <a:srgbClr val="27609C"/>
        </a:solidFill>
      </dgm:spPr>
    </dgm:pt>
    <dgm:pt modelId="{22DAC007-0254-4965-B94B-19B78A544671}" type="pres">
      <dgm:prSet presAssocID="{7FA3AA7A-3DAE-4F72-817A-610BA3DD986B}" presName="circ4Tx" presStyleLbl="revTx" presStyleIdx="0" presStyleCnt="0" custLinFactX="-18798" custLinFactY="-4036" custLinFactNeighborX="-100000" custLinFactNeighborY="-100000">
        <dgm:presLayoutVars>
          <dgm:chMax val="0"/>
          <dgm:chPref val="0"/>
          <dgm:bulletEnabled val="1"/>
        </dgm:presLayoutVars>
      </dgm:prSet>
      <dgm:spPr/>
    </dgm:pt>
    <dgm:pt modelId="{439B5740-CA73-400A-ADF6-69324486B83A}" type="pres">
      <dgm:prSet presAssocID="{21B87D77-B67C-4FE8-8D6E-387D9BE4A1EA}" presName="circ5" presStyleLbl="vennNode1" presStyleIdx="4" presStyleCnt="6"/>
      <dgm:spPr>
        <a:solidFill>
          <a:srgbClr val="B3CA19"/>
        </a:solidFill>
      </dgm:spPr>
    </dgm:pt>
    <dgm:pt modelId="{B12DBD71-F590-4075-B3B2-030BD7947B64}" type="pres">
      <dgm:prSet presAssocID="{21B87D77-B67C-4FE8-8D6E-387D9BE4A1EA}" presName="circ5Tx" presStyleLbl="revTx" presStyleIdx="0" presStyleCnt="0" custLinFactY="-15501" custLinFactNeighborX="4034" custLinFactNeighborY="-100000">
        <dgm:presLayoutVars>
          <dgm:chMax val="0"/>
          <dgm:chPref val="0"/>
          <dgm:bulletEnabled val="1"/>
        </dgm:presLayoutVars>
      </dgm:prSet>
      <dgm:spPr/>
    </dgm:pt>
    <dgm:pt modelId="{FD7F0672-70AF-4BEF-BD91-7908AA270B19}" type="pres">
      <dgm:prSet presAssocID="{7E06ADEE-F028-40C2-A37F-E08567BACDD8}" presName="circ6" presStyleLbl="vennNode1" presStyleIdx="5" presStyleCnt="6" custLinFactNeighborX="-1485" custLinFactNeighborY="743"/>
      <dgm:spPr>
        <a:solidFill>
          <a:srgbClr val="B02F77"/>
        </a:solidFill>
      </dgm:spPr>
    </dgm:pt>
    <dgm:pt modelId="{E6D5A33D-8CBC-4393-A762-FF911DFAA3DE}" type="pres">
      <dgm:prSet presAssocID="{7E06ADEE-F028-40C2-A37F-E08567BACDD8}" presName="circ6Tx" presStyleLbl="revTx" presStyleIdx="0" presStyleCnt="0" custLinFactX="25871" custLinFactY="100000" custLinFactNeighborX="100000" custLinFactNeighborY="107081">
        <dgm:presLayoutVars>
          <dgm:chMax val="0"/>
          <dgm:chPref val="0"/>
          <dgm:bulletEnabled val="1"/>
        </dgm:presLayoutVars>
      </dgm:prSet>
      <dgm:spPr/>
    </dgm:pt>
  </dgm:ptLst>
  <dgm:cxnLst>
    <dgm:cxn modelId="{D5E4B904-8C34-4141-8A8A-4CD63B8986B5}" srcId="{80172A56-2AD6-4013-A936-3C1A4C7FD43E}" destId="{7FA3AA7A-3DAE-4F72-817A-610BA3DD986B}" srcOrd="3" destOrd="0" parTransId="{0C3D6C18-2193-4D99-A698-A00D6C467A98}" sibTransId="{D8410453-51ED-45FD-A7F0-5BB6DA22CE68}"/>
    <dgm:cxn modelId="{55246E06-7171-42DC-A2D4-858F3C1093FD}" srcId="{80172A56-2AD6-4013-A936-3C1A4C7FD43E}" destId="{E45CC442-8913-410C-9A2D-FC6F62015D92}" srcOrd="0" destOrd="0" parTransId="{58E446D7-D482-4DC6-B07D-5C2599FD1B8A}" sibTransId="{2D016483-0DF5-475E-86A1-3817C59681A0}"/>
    <dgm:cxn modelId="{11D2CA08-F088-4C48-A457-D9B729E72914}" type="presOf" srcId="{4ACEEE51-4781-45D2-AF70-6E4A8F7AF4CA}" destId="{FCF0DFCA-D0C1-425A-A72A-989FE2762D75}" srcOrd="0" destOrd="0" presId="urn:microsoft.com/office/officeart/2005/8/layout/venn1"/>
    <dgm:cxn modelId="{42E4DD18-52EE-44E3-9173-CDC67A1480C4}" type="presOf" srcId="{B89BC202-F634-4213-9322-1ECB80F489F2}" destId="{A69C3EE5-C21A-4011-9E97-C757AED79236}" srcOrd="0" destOrd="0" presId="urn:microsoft.com/office/officeart/2005/8/layout/venn1"/>
    <dgm:cxn modelId="{D859671C-CADB-4031-B79D-BE5BF093C979}" srcId="{80172A56-2AD6-4013-A936-3C1A4C7FD43E}" destId="{4ACEEE51-4781-45D2-AF70-6E4A8F7AF4CA}" srcOrd="2" destOrd="0" parTransId="{C52FFB38-53A4-4FB5-8E54-FE2D54C6582F}" sibTransId="{EF34CFB3-D9B2-4669-997F-0611E4D2C27C}"/>
    <dgm:cxn modelId="{DF0AA61D-D43B-4077-B0E3-39BDE8F0541B}" srcId="{80172A56-2AD6-4013-A936-3C1A4C7FD43E}" destId="{B89BC202-F634-4213-9322-1ECB80F489F2}" srcOrd="1" destOrd="0" parTransId="{C868B47D-0C2D-4627-865F-D77E42BD1919}" sibTransId="{D6C95392-3353-483C-85A9-EBA39985F8BF}"/>
    <dgm:cxn modelId="{AB7C1A39-B328-44BD-8515-43B32F7AF0E5}" type="presOf" srcId="{7E06ADEE-F028-40C2-A37F-E08567BACDD8}" destId="{E6D5A33D-8CBC-4393-A762-FF911DFAA3DE}" srcOrd="0" destOrd="0" presId="urn:microsoft.com/office/officeart/2005/8/layout/venn1"/>
    <dgm:cxn modelId="{0FAF6175-0AF9-4A7E-99D9-16EF0CCE7501}" type="presOf" srcId="{7FA3AA7A-3DAE-4F72-817A-610BA3DD986B}" destId="{22DAC007-0254-4965-B94B-19B78A544671}" srcOrd="0" destOrd="0" presId="urn:microsoft.com/office/officeart/2005/8/layout/venn1"/>
    <dgm:cxn modelId="{7B761394-BE1B-45B4-8A0B-67229B46A07B}" srcId="{80172A56-2AD6-4013-A936-3C1A4C7FD43E}" destId="{7E06ADEE-F028-40C2-A37F-E08567BACDD8}" srcOrd="5" destOrd="0" parTransId="{601412F5-7D6F-49E0-99F0-A7FBB1248B0B}" sibTransId="{5BBEEA6B-2C31-469D-9DDC-8734606A72AB}"/>
    <dgm:cxn modelId="{4CDA8FA9-5E67-4C63-8DCC-168250C61B42}" type="presOf" srcId="{80172A56-2AD6-4013-A936-3C1A4C7FD43E}" destId="{866A856C-F0BC-4C68-A715-BC3327B39617}" srcOrd="0" destOrd="0" presId="urn:microsoft.com/office/officeart/2005/8/layout/venn1"/>
    <dgm:cxn modelId="{A0ECAAAA-AD85-48F4-A794-53706B8D419F}" srcId="{80172A56-2AD6-4013-A936-3C1A4C7FD43E}" destId="{21B87D77-B67C-4FE8-8D6E-387D9BE4A1EA}" srcOrd="4" destOrd="0" parTransId="{A9FDA554-C52C-4CF5-A04A-DB10CAC0005F}" sibTransId="{C10CDB51-8A13-4198-9CE6-4AB4AC6697B3}"/>
    <dgm:cxn modelId="{B4FC6FBD-D20D-43F0-82EE-D6A25A7C72D3}" type="presOf" srcId="{E45CC442-8913-410C-9A2D-FC6F62015D92}" destId="{A108D8CB-7E3D-4CA6-A78A-FFC1B55945AA}" srcOrd="0" destOrd="0" presId="urn:microsoft.com/office/officeart/2005/8/layout/venn1"/>
    <dgm:cxn modelId="{455691FB-E4B2-4159-A187-C144A8711BB3}" type="presOf" srcId="{21B87D77-B67C-4FE8-8D6E-387D9BE4A1EA}" destId="{B12DBD71-F590-4075-B3B2-030BD7947B64}" srcOrd="0" destOrd="0" presId="urn:microsoft.com/office/officeart/2005/8/layout/venn1"/>
    <dgm:cxn modelId="{DABFDF8C-39D4-4B0E-867A-AB8EA20A4176}" type="presParOf" srcId="{866A856C-F0BC-4C68-A715-BC3327B39617}" destId="{02A710E1-83E3-4531-844D-E4826B2B571D}" srcOrd="0" destOrd="0" presId="urn:microsoft.com/office/officeart/2005/8/layout/venn1"/>
    <dgm:cxn modelId="{7EC99DBB-5DB8-425A-A81C-D37C5DF4F105}" type="presParOf" srcId="{866A856C-F0BC-4C68-A715-BC3327B39617}" destId="{A108D8CB-7E3D-4CA6-A78A-FFC1B55945AA}" srcOrd="1" destOrd="0" presId="urn:microsoft.com/office/officeart/2005/8/layout/venn1"/>
    <dgm:cxn modelId="{73FEE223-2695-4CDE-A580-1ED18C921F40}" type="presParOf" srcId="{866A856C-F0BC-4C68-A715-BC3327B39617}" destId="{C355B093-7D22-4E39-866B-52BB865EBE88}" srcOrd="2" destOrd="0" presId="urn:microsoft.com/office/officeart/2005/8/layout/venn1"/>
    <dgm:cxn modelId="{05B1B4C9-E694-46C9-8E4D-C27905C017EE}" type="presParOf" srcId="{866A856C-F0BC-4C68-A715-BC3327B39617}" destId="{A69C3EE5-C21A-4011-9E97-C757AED79236}" srcOrd="3" destOrd="0" presId="urn:microsoft.com/office/officeart/2005/8/layout/venn1"/>
    <dgm:cxn modelId="{BEAD3B29-1389-45E5-8EF0-DEC69A1C128D}" type="presParOf" srcId="{866A856C-F0BC-4C68-A715-BC3327B39617}" destId="{BDD66891-CCC2-4523-9801-6531B3312638}" srcOrd="4" destOrd="0" presId="urn:microsoft.com/office/officeart/2005/8/layout/venn1"/>
    <dgm:cxn modelId="{0BD950C0-D776-47DC-80B0-B7F6E829BDDC}" type="presParOf" srcId="{866A856C-F0BC-4C68-A715-BC3327B39617}" destId="{FCF0DFCA-D0C1-425A-A72A-989FE2762D75}" srcOrd="5" destOrd="0" presId="urn:microsoft.com/office/officeart/2005/8/layout/venn1"/>
    <dgm:cxn modelId="{10C05990-31D2-4985-9906-E1F4A24221E8}" type="presParOf" srcId="{866A856C-F0BC-4C68-A715-BC3327B39617}" destId="{69CCC67D-0490-4DBE-9EEA-40F0C5DB134A}" srcOrd="6" destOrd="0" presId="urn:microsoft.com/office/officeart/2005/8/layout/venn1"/>
    <dgm:cxn modelId="{4E23F78F-39A7-4F4F-A38F-2A71EB9D8481}" type="presParOf" srcId="{866A856C-F0BC-4C68-A715-BC3327B39617}" destId="{22DAC007-0254-4965-B94B-19B78A544671}" srcOrd="7" destOrd="0" presId="urn:microsoft.com/office/officeart/2005/8/layout/venn1"/>
    <dgm:cxn modelId="{6A2FDCBA-0D51-41A2-B6C4-A5077D193A9E}" type="presParOf" srcId="{866A856C-F0BC-4C68-A715-BC3327B39617}" destId="{439B5740-CA73-400A-ADF6-69324486B83A}" srcOrd="8" destOrd="0" presId="urn:microsoft.com/office/officeart/2005/8/layout/venn1"/>
    <dgm:cxn modelId="{6D77A031-7C06-4676-BF0E-81D1004A6CB7}" type="presParOf" srcId="{866A856C-F0BC-4C68-A715-BC3327B39617}" destId="{B12DBD71-F590-4075-B3B2-030BD7947B64}" srcOrd="9" destOrd="0" presId="urn:microsoft.com/office/officeart/2005/8/layout/venn1"/>
    <dgm:cxn modelId="{52D010A1-74D6-4C8D-B3FD-93139FED529D}" type="presParOf" srcId="{866A856C-F0BC-4C68-A715-BC3327B39617}" destId="{FD7F0672-70AF-4BEF-BD91-7908AA270B19}" srcOrd="10" destOrd="0" presId="urn:microsoft.com/office/officeart/2005/8/layout/venn1"/>
    <dgm:cxn modelId="{163FBD58-A9C3-45B6-A6A2-1B13B53135D5}" type="presParOf" srcId="{866A856C-F0BC-4C68-A715-BC3327B39617}" destId="{E6D5A33D-8CBC-4393-A762-FF911DFAA3DE}" srcOrd="11"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710E1-83E3-4531-844D-E4826B2B571D}">
      <dsp:nvSpPr>
        <dsp:cNvPr id="0" name=""/>
        <dsp:cNvSpPr/>
      </dsp:nvSpPr>
      <dsp:spPr>
        <a:xfrm>
          <a:off x="3450061" y="1094031"/>
          <a:ext cx="1465679" cy="1465679"/>
        </a:xfrm>
        <a:prstGeom prst="ellipse">
          <a:avLst/>
        </a:prstGeom>
        <a:solidFill>
          <a:srgbClr val="255B93"/>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A108D8CB-7E3D-4CA6-A78A-FFC1B55945AA}">
      <dsp:nvSpPr>
        <dsp:cNvPr id="0" name=""/>
        <dsp:cNvSpPr/>
      </dsp:nvSpPr>
      <dsp:spPr>
        <a:xfrm>
          <a:off x="3266851" y="171491"/>
          <a:ext cx="1832099" cy="99803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altLang="en-US" sz="2000" kern="1200" dirty="0">
              <a:latin typeface="Gotham" panose="02000604030000020004" pitchFamily="50" charset="0"/>
            </a:rPr>
            <a:t>Our expectations and standards</a:t>
          </a:r>
          <a:endParaRPr lang="en-GB" sz="2000" kern="1200" dirty="0">
            <a:latin typeface="Gotham" panose="02000604030000020004" pitchFamily="50" charset="0"/>
          </a:endParaRPr>
        </a:p>
      </dsp:txBody>
      <dsp:txXfrm>
        <a:off x="3266851" y="171491"/>
        <a:ext cx="1832099" cy="998030"/>
      </dsp:txXfrm>
    </dsp:sp>
    <dsp:sp modelId="{C355B093-7D22-4E39-866B-52BB865EBE88}">
      <dsp:nvSpPr>
        <dsp:cNvPr id="0" name=""/>
        <dsp:cNvSpPr/>
      </dsp:nvSpPr>
      <dsp:spPr>
        <a:xfrm>
          <a:off x="3925796" y="1368728"/>
          <a:ext cx="1465679" cy="1465679"/>
        </a:xfrm>
        <a:prstGeom prst="ellipse">
          <a:avLst/>
        </a:prstGeom>
        <a:solidFill>
          <a:srgbClr val="B5CB1A"/>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A69C3EE5-C21A-4011-9E97-C757AED79236}">
      <dsp:nvSpPr>
        <dsp:cNvPr id="0" name=""/>
        <dsp:cNvSpPr/>
      </dsp:nvSpPr>
      <dsp:spPr>
        <a:xfrm>
          <a:off x="5584126" y="1170149"/>
          <a:ext cx="1736219" cy="109308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altLang="en-US" sz="2000" kern="1200" dirty="0">
              <a:latin typeface="Gotham" panose="02000604030000020004" pitchFamily="50" charset="0"/>
            </a:rPr>
            <a:t>Information about how we care for and organise our students</a:t>
          </a:r>
          <a:endParaRPr lang="en-GB" sz="2000" kern="1200" dirty="0">
            <a:latin typeface="Gotham" panose="02000604030000020004" pitchFamily="50" charset="0"/>
          </a:endParaRPr>
        </a:p>
      </dsp:txBody>
      <dsp:txXfrm>
        <a:off x="5584126" y="1170149"/>
        <a:ext cx="1736219" cy="1093081"/>
      </dsp:txXfrm>
    </dsp:sp>
    <dsp:sp modelId="{BDD66891-CCC2-4523-9801-6531B3312638}">
      <dsp:nvSpPr>
        <dsp:cNvPr id="0" name=""/>
        <dsp:cNvSpPr/>
      </dsp:nvSpPr>
      <dsp:spPr>
        <a:xfrm>
          <a:off x="3925796" y="1918120"/>
          <a:ext cx="1465679" cy="1465679"/>
        </a:xfrm>
        <a:prstGeom prst="ellipse">
          <a:avLst/>
        </a:prstGeom>
        <a:solidFill>
          <a:srgbClr val="B12F78"/>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FCF0DFCA-D0C1-425A-A72A-989FE2762D75}">
      <dsp:nvSpPr>
        <dsp:cNvPr id="0" name=""/>
        <dsp:cNvSpPr/>
      </dsp:nvSpPr>
      <dsp:spPr>
        <a:xfrm>
          <a:off x="5362923" y="2573086"/>
          <a:ext cx="2430551" cy="12213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altLang="en-US" sz="2000" kern="1200" dirty="0">
              <a:latin typeface="Gotham" panose="02000604030000020004" pitchFamily="50" charset="0"/>
            </a:rPr>
            <a:t>Communication between home and school </a:t>
          </a:r>
          <a:endParaRPr lang="en-GB" sz="2000" kern="1200" dirty="0">
            <a:latin typeface="Gotham" panose="02000604030000020004" pitchFamily="50" charset="0"/>
          </a:endParaRPr>
        </a:p>
      </dsp:txBody>
      <dsp:txXfrm>
        <a:off x="5362923" y="2573086"/>
        <a:ext cx="2430551" cy="1221399"/>
      </dsp:txXfrm>
    </dsp:sp>
    <dsp:sp modelId="{69CCC67D-0490-4DBE-9EEA-40F0C5DB134A}">
      <dsp:nvSpPr>
        <dsp:cNvPr id="0" name=""/>
        <dsp:cNvSpPr/>
      </dsp:nvSpPr>
      <dsp:spPr>
        <a:xfrm>
          <a:off x="3450061" y="2193291"/>
          <a:ext cx="1465679" cy="1465679"/>
        </a:xfrm>
        <a:prstGeom prst="ellipse">
          <a:avLst/>
        </a:prstGeom>
        <a:solidFill>
          <a:srgbClr val="27609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22DAC007-0254-4965-B94B-19B78A544671}">
      <dsp:nvSpPr>
        <dsp:cNvPr id="0" name=""/>
        <dsp:cNvSpPr/>
      </dsp:nvSpPr>
      <dsp:spPr>
        <a:xfrm>
          <a:off x="1090353" y="2716185"/>
          <a:ext cx="1832099" cy="99803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altLang="en-US" sz="2000" kern="1200" dirty="0">
              <a:latin typeface="Gotham" panose="02000604030000020004" pitchFamily="50" charset="0"/>
            </a:rPr>
            <a:t>Our school building and its facilities</a:t>
          </a:r>
          <a:endParaRPr lang="en-GB" sz="2000" kern="1200" dirty="0">
            <a:latin typeface="Gotham" panose="02000604030000020004" pitchFamily="50" charset="0"/>
          </a:endParaRPr>
        </a:p>
      </dsp:txBody>
      <dsp:txXfrm>
        <a:off x="1090353" y="2716185"/>
        <a:ext cx="1832099" cy="998030"/>
      </dsp:txXfrm>
    </dsp:sp>
    <dsp:sp modelId="{439B5740-CA73-400A-ADF6-69324486B83A}">
      <dsp:nvSpPr>
        <dsp:cNvPr id="0" name=""/>
        <dsp:cNvSpPr/>
      </dsp:nvSpPr>
      <dsp:spPr>
        <a:xfrm>
          <a:off x="2974326" y="1918120"/>
          <a:ext cx="1465679" cy="1465679"/>
        </a:xfrm>
        <a:prstGeom prst="ellipse">
          <a:avLst/>
        </a:prstGeom>
        <a:solidFill>
          <a:srgbClr val="B3CA1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B12DBD71-F590-4075-B3B2-030BD7947B64}">
      <dsp:nvSpPr>
        <dsp:cNvPr id="0" name=""/>
        <dsp:cNvSpPr/>
      </dsp:nvSpPr>
      <dsp:spPr>
        <a:xfrm>
          <a:off x="1199440" y="1169893"/>
          <a:ext cx="1736219" cy="12213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ts val="0"/>
            </a:spcAft>
            <a:buNone/>
          </a:pPr>
          <a:r>
            <a:rPr lang="en-GB" altLang="en-US" sz="2000" kern="1200" dirty="0">
              <a:latin typeface="Gotham" panose="02000604030000020004" pitchFamily="50" charset="0"/>
            </a:rPr>
            <a:t>Uniform</a:t>
          </a:r>
        </a:p>
        <a:p>
          <a:pPr marL="0" lvl="0" indent="0" algn="ctr" defTabSz="889000">
            <a:lnSpc>
              <a:spcPct val="90000"/>
            </a:lnSpc>
            <a:spcBef>
              <a:spcPct val="0"/>
            </a:spcBef>
            <a:spcAft>
              <a:spcPct val="35000"/>
            </a:spcAft>
            <a:buNone/>
          </a:pPr>
          <a:r>
            <a:rPr lang="en-GB" sz="2000" kern="1200" dirty="0">
              <a:latin typeface="Gotham" panose="02000604030000020004" pitchFamily="50" charset="0"/>
            </a:rPr>
            <a:t>information</a:t>
          </a:r>
        </a:p>
      </dsp:txBody>
      <dsp:txXfrm>
        <a:off x="1199440" y="1169893"/>
        <a:ext cx="1736219" cy="1221399"/>
      </dsp:txXfrm>
    </dsp:sp>
    <dsp:sp modelId="{FD7F0672-70AF-4BEF-BD91-7908AA270B19}">
      <dsp:nvSpPr>
        <dsp:cNvPr id="0" name=""/>
        <dsp:cNvSpPr/>
      </dsp:nvSpPr>
      <dsp:spPr>
        <a:xfrm>
          <a:off x="2952560" y="1379618"/>
          <a:ext cx="1465679" cy="1465679"/>
        </a:xfrm>
        <a:prstGeom prst="ellipse">
          <a:avLst/>
        </a:prstGeom>
        <a:solidFill>
          <a:srgbClr val="B02F7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sp>
    <dsp:sp modelId="{E6D5A33D-8CBC-4393-A762-FF911DFAA3DE}">
      <dsp:nvSpPr>
        <dsp:cNvPr id="0" name=""/>
        <dsp:cNvSpPr/>
      </dsp:nvSpPr>
      <dsp:spPr>
        <a:xfrm>
          <a:off x="3314798" y="3479792"/>
          <a:ext cx="1736219" cy="12213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altLang="en-US" sz="2000" kern="1200" dirty="0">
              <a:latin typeface="Gotham" panose="02000604030000020004" pitchFamily="50" charset="0"/>
            </a:rPr>
            <a:t>Meet key staff</a:t>
          </a:r>
          <a:endParaRPr lang="en-GB" sz="2000" kern="1200" dirty="0">
            <a:latin typeface="Gotham" panose="02000604030000020004" pitchFamily="50" charset="0"/>
          </a:endParaRPr>
        </a:p>
      </dsp:txBody>
      <dsp:txXfrm>
        <a:off x="3314798" y="3479792"/>
        <a:ext cx="1736219" cy="122139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BB52E2-A16B-4AAA-AECB-0B1866FB9424}" type="datetimeFigureOut">
              <a:rPr lang="en-GB" smtClean="0"/>
              <a:t>04/07/2024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A7738-12B3-439C-81C2-88234A950C90}" type="slidenum">
              <a:rPr lang="en-GB" smtClean="0"/>
              <a:t>‹#›</a:t>
            </a:fld>
            <a:endParaRPr lang="en-GB"/>
          </a:p>
        </p:txBody>
      </p:sp>
    </p:spTree>
    <p:extLst>
      <p:ext uri="{BB962C8B-B14F-4D97-AF65-F5344CB8AC3E}">
        <p14:creationId xmlns:p14="http://schemas.microsoft.com/office/powerpoint/2010/main" val="972285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E399E69C-30D2-4880-8833-A10DB5C3B837}" type="slidenum">
              <a:rPr lang="en-US" altLang="en-US" sz="1200" smtClean="0"/>
              <a:pPr eaLnBrk="1" hangingPunct="1"/>
              <a:t>6</a:t>
            </a:fld>
            <a:endParaRPr lang="en-US" alt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85166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21F8D0EB-27BA-4EE8-9D54-2A6C9A52CC0C}" type="slidenum">
              <a:rPr lang="en-US" altLang="en-US" sz="1200" smtClean="0"/>
              <a:pPr eaLnBrk="1" hangingPunct="1"/>
              <a:t>21</a:t>
            </a:fld>
            <a:endParaRPr lang="en-US" alt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3930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u="sng"/>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470316"/>
            <a:ext cx="2133600" cy="365125"/>
          </a:xfrm>
          <a:prstGeom prst="rect">
            <a:avLst/>
          </a:prstGeom>
        </p:spPr>
        <p:txBody>
          <a:bodyPr/>
          <a:lstStyle/>
          <a:p>
            <a:fld id="{4A00325A-2C46-4A3C-9B46-8C6C1A3674B9}" type="datetime1">
              <a:rPr lang="en-GB" smtClean="0"/>
              <a:t>04/07/2024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038036" y="6020516"/>
            <a:ext cx="2133600" cy="365125"/>
          </a:xfrm>
          <a:prstGeom prst="rect">
            <a:avLst/>
          </a:prstGeom>
        </p:spPr>
        <p:txBody>
          <a:bodyPr/>
          <a:lstStyle/>
          <a:p>
            <a:fld id="{9EB4C6A1-320E-405D-8AE6-676F2182B82C}" type="slidenum">
              <a:rPr lang="en-GB" smtClean="0"/>
              <a:t>‹#›</a:t>
            </a:fld>
            <a:endParaRPr lang="en-GB"/>
          </a:p>
        </p:txBody>
      </p:sp>
    </p:spTree>
    <p:extLst>
      <p:ext uri="{BB962C8B-B14F-4D97-AF65-F5344CB8AC3E}">
        <p14:creationId xmlns:p14="http://schemas.microsoft.com/office/powerpoint/2010/main" val="19964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 Slide - External">
    <p:spTree>
      <p:nvGrpSpPr>
        <p:cNvPr id="1" name=""/>
        <p:cNvGrpSpPr/>
        <p:nvPr/>
      </p:nvGrpSpPr>
      <p:grpSpPr>
        <a:xfrm>
          <a:off x="0" y="0"/>
          <a:ext cx="0" cy="0"/>
          <a:chOff x="0" y="0"/>
          <a:chExt cx="0" cy="0"/>
        </a:xfrm>
      </p:grpSpPr>
      <p:pic>
        <p:nvPicPr>
          <p:cNvPr id="6" name="Picture 5" descr="end slide contac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64811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48467"/>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048468"/>
            <a:ext cx="5111750" cy="50776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382592"/>
            <a:ext cx="3008313" cy="37435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470316"/>
            <a:ext cx="2133600" cy="365125"/>
          </a:xfrm>
          <a:prstGeom prst="rect">
            <a:avLst/>
          </a:prstGeom>
        </p:spPr>
        <p:txBody>
          <a:bodyPr/>
          <a:lstStyle/>
          <a:p>
            <a:fld id="{8B136B7B-BEB0-49D9-891A-3909EE674342}" type="datetime1">
              <a:rPr lang="en-GB" smtClean="0"/>
              <a:t>04/07/2024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7038036" y="6020516"/>
            <a:ext cx="2133600" cy="365125"/>
          </a:xfrm>
          <a:prstGeom prst="rect">
            <a:avLst/>
          </a:prstGeom>
        </p:spPr>
        <p:txBody>
          <a:bodyPr/>
          <a:lstStyle/>
          <a:p>
            <a:fld id="{9EB4C6A1-320E-405D-8AE6-676F2182B82C}" type="slidenum">
              <a:rPr lang="en-GB" smtClean="0"/>
              <a:t>‹#›</a:t>
            </a:fld>
            <a:endParaRPr lang="en-GB"/>
          </a:p>
        </p:txBody>
      </p:sp>
    </p:spTree>
    <p:extLst>
      <p:ext uri="{BB962C8B-B14F-4D97-AF65-F5344CB8AC3E}">
        <p14:creationId xmlns:p14="http://schemas.microsoft.com/office/powerpoint/2010/main" val="2812291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129789"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57200" y="1081825"/>
            <a:ext cx="8129789" cy="36457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5367338"/>
            <a:ext cx="812978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7200" y="6470316"/>
            <a:ext cx="2133600" cy="365125"/>
          </a:xfrm>
          <a:prstGeom prst="rect">
            <a:avLst/>
          </a:prstGeom>
        </p:spPr>
        <p:txBody>
          <a:bodyPr/>
          <a:lstStyle/>
          <a:p>
            <a:fld id="{A1301481-5F9C-4651-9ECF-305405AE61DE}" type="datetime1">
              <a:rPr lang="en-GB" smtClean="0"/>
              <a:t>04/07/2024</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691357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470316"/>
            <a:ext cx="2133600" cy="365125"/>
          </a:xfrm>
          <a:prstGeom prst="rect">
            <a:avLst/>
          </a:prstGeom>
        </p:spPr>
        <p:txBody>
          <a:bodyPr/>
          <a:lstStyle/>
          <a:p>
            <a:fld id="{C6666B6C-FB16-40B4-8D42-BA99AB52A50C}" type="datetime1">
              <a:rPr lang="en-GB" smtClean="0"/>
              <a:t>04/07/2024</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957916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8946"/>
            <a:ext cx="2057400" cy="50572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68946"/>
            <a:ext cx="6019800" cy="505721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470316"/>
            <a:ext cx="2133600" cy="365125"/>
          </a:xfrm>
          <a:prstGeom prst="rect">
            <a:avLst/>
          </a:prstGeom>
        </p:spPr>
        <p:txBody>
          <a:bodyPr/>
          <a:lstStyle/>
          <a:p>
            <a:fld id="{DC4C0509-9B69-4C55-BD76-0FF7509DCDF3}" type="datetime1">
              <a:rPr lang="en-GB" smtClean="0"/>
              <a:t>04/07/2024</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469647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 slide.png"/>
          <p:cNvPicPr>
            <a:picLocks noChangeAspect="1"/>
          </p:cNvPicPr>
          <p:nvPr/>
        </p:nvPicPr>
        <p:blipFill rotWithShape="1">
          <a:blip r:embed="rId2">
            <a:extLst>
              <a:ext uri="{28A0092B-C50C-407E-A947-70E740481C1C}">
                <a14:useLocalDpi xmlns:a14="http://schemas.microsoft.com/office/drawing/2010/main" val="0"/>
              </a:ext>
            </a:extLst>
          </a:blip>
          <a:srcRect t="31173"/>
          <a:stretch/>
        </p:blipFill>
        <p:spPr>
          <a:xfrm>
            <a:off x="0" y="2150773"/>
            <a:ext cx="9144000" cy="4720107"/>
          </a:xfrm>
          <a:prstGeom prst="rect">
            <a:avLst/>
          </a:prstGeom>
        </p:spPr>
      </p:pic>
      <p:sp>
        <p:nvSpPr>
          <p:cNvPr id="4" name="Date Placeholder 3"/>
          <p:cNvSpPr>
            <a:spLocks noGrp="1"/>
          </p:cNvSpPr>
          <p:nvPr>
            <p:ph type="dt" sz="half" idx="10"/>
          </p:nvPr>
        </p:nvSpPr>
        <p:spPr/>
        <p:txBody>
          <a:bodyPr/>
          <a:lstStyle/>
          <a:p>
            <a:fld id="{619B958E-FA81-4BAE-B240-FA835D1369F2}" type="datetimeFigureOut">
              <a:rPr lang="en-GB" smtClean="0"/>
              <a:t>04/07/2024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AE7B7F-0D8B-4A4D-8495-D76F840893E7}" type="slidenum">
              <a:rPr lang="en-GB" smtClean="0"/>
              <a:t>‹#›</a:t>
            </a:fld>
            <a:endParaRPr lang="en-GB"/>
          </a:p>
        </p:txBody>
      </p:sp>
      <p:pic>
        <p:nvPicPr>
          <p:cNvPr id="9" name="Picture 8"/>
          <p:cNvPicPr>
            <a:picLocks noChangeAspect="1"/>
          </p:cNvPicPr>
          <p:nvPr/>
        </p:nvPicPr>
        <p:blipFill rotWithShape="1">
          <a:blip r:embed="rId3" cstate="hqprint">
            <a:extLst>
              <a:ext uri="{28A0092B-C50C-407E-A947-70E740481C1C}">
                <a14:useLocalDpi xmlns:a14="http://schemas.microsoft.com/office/drawing/2010/main"/>
              </a:ext>
            </a:extLst>
          </a:blip>
          <a:srcRect t="1550" b="16580"/>
          <a:stretch/>
        </p:blipFill>
        <p:spPr>
          <a:xfrm>
            <a:off x="3152171" y="-2732"/>
            <a:ext cx="3408173" cy="2170644"/>
          </a:xfrm>
          <a:prstGeom prst="rect">
            <a:avLst/>
          </a:prstGeom>
        </p:spPr>
      </p:pic>
      <p:pic>
        <p:nvPicPr>
          <p:cNvPr id="10" name="Picture 9"/>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476500" y="-3132750"/>
            <a:ext cx="5295900" cy="2149475"/>
          </a:xfrm>
          <a:prstGeom prst="rect">
            <a:avLst/>
          </a:prstGeom>
        </p:spPr>
      </p:pic>
      <p:pic>
        <p:nvPicPr>
          <p:cNvPr id="11" name="Picture 10"/>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218187" y="-2648530"/>
            <a:ext cx="4516627" cy="2142155"/>
          </a:xfrm>
          <a:prstGeom prst="rect">
            <a:avLst/>
          </a:prstGeom>
        </p:spPr>
      </p:pic>
      <p:pic>
        <p:nvPicPr>
          <p:cNvPr id="18" name="Picture 17"/>
          <p:cNvPicPr>
            <a:picLocks noChangeAspect="1"/>
          </p:cNvPicPr>
          <p:nvPr/>
        </p:nvPicPr>
        <p:blipFill rotWithShape="1">
          <a:blip r:embed="rId6" cstate="hqprint">
            <a:extLst>
              <a:ext uri="{28A0092B-C50C-407E-A947-70E740481C1C}">
                <a14:useLocalDpi xmlns:a14="http://schemas.microsoft.com/office/drawing/2010/main"/>
              </a:ext>
            </a:extLst>
          </a:blip>
          <a:srcRect l="42477" r="7368" b="10203"/>
          <a:stretch/>
        </p:blipFill>
        <p:spPr>
          <a:xfrm>
            <a:off x="6604303" y="-2732"/>
            <a:ext cx="2539698" cy="2138979"/>
          </a:xfrm>
          <a:prstGeom prst="rect">
            <a:avLst/>
          </a:prstGeom>
        </p:spPr>
      </p:pic>
      <p:sp>
        <p:nvSpPr>
          <p:cNvPr id="2" name="Title 1"/>
          <p:cNvSpPr>
            <a:spLocks noGrp="1"/>
          </p:cNvSpPr>
          <p:nvPr>
            <p:ph type="ctrTitle"/>
          </p:nvPr>
        </p:nvSpPr>
        <p:spPr>
          <a:xfrm>
            <a:off x="630426" y="3944583"/>
            <a:ext cx="7772400" cy="1226903"/>
          </a:xfrm>
        </p:spPr>
        <p:txBody>
          <a:bodyPr/>
          <a:lstStyle>
            <a:lvl1pPr>
              <a:defRPr i="0" u="none">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16226" y="5314927"/>
            <a:ext cx="6400800" cy="564524"/>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pic>
        <p:nvPicPr>
          <p:cNvPr id="7" name="Picture 6"/>
          <p:cNvPicPr>
            <a:picLocks noChangeAspect="1"/>
          </p:cNvPicPr>
          <p:nvPr userDrawn="1"/>
        </p:nvPicPr>
        <p:blipFill rotWithShape="1">
          <a:blip r:embed="rId7" cstate="hqprint">
            <a:extLst>
              <a:ext uri="{28A0092B-C50C-407E-A947-70E740481C1C}">
                <a14:useLocalDpi xmlns:a14="http://schemas.microsoft.com/office/drawing/2010/main"/>
              </a:ext>
            </a:extLst>
          </a:blip>
          <a:srcRect b="12276"/>
          <a:stretch/>
        </p:blipFill>
        <p:spPr>
          <a:xfrm>
            <a:off x="0" y="0"/>
            <a:ext cx="3124200" cy="2133186"/>
          </a:xfrm>
          <a:prstGeom prst="rect">
            <a:avLst/>
          </a:prstGeom>
        </p:spPr>
      </p:pic>
      <p:cxnSp>
        <p:nvCxnSpPr>
          <p:cNvPr id="13" name="Straight Connector 12"/>
          <p:cNvCxnSpPr/>
          <p:nvPr/>
        </p:nvCxnSpPr>
        <p:spPr>
          <a:xfrm>
            <a:off x="3125976" y="-4510"/>
            <a:ext cx="0" cy="2130426"/>
          </a:xfrm>
          <a:prstGeom prst="line">
            <a:avLst/>
          </a:prstGeom>
          <a:ln w="76200">
            <a:solidFill>
              <a:srgbClr val="E7B712"/>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userDrawn="1"/>
        </p:nvCxnSpPr>
        <p:spPr>
          <a:xfrm>
            <a:off x="0" y="2167912"/>
            <a:ext cx="9144000" cy="0"/>
          </a:xfrm>
          <a:prstGeom prst="line">
            <a:avLst/>
          </a:prstGeom>
          <a:ln w="76200">
            <a:solidFill>
              <a:srgbClr val="E7B712"/>
            </a:solidFill>
          </a:ln>
        </p:spPr>
        <p:style>
          <a:lnRef idx="1">
            <a:schemeClr val="accent6"/>
          </a:lnRef>
          <a:fillRef idx="0">
            <a:schemeClr val="accent6"/>
          </a:fillRef>
          <a:effectRef idx="0">
            <a:schemeClr val="accent6"/>
          </a:effectRef>
          <a:fontRef idx="minor">
            <a:schemeClr val="tx1"/>
          </a:fontRef>
        </p:style>
      </p:cxnSp>
      <p:cxnSp>
        <p:nvCxnSpPr>
          <p:cNvPr id="15" name="Straight Connector 14"/>
          <p:cNvCxnSpPr/>
          <p:nvPr userDrawn="1"/>
        </p:nvCxnSpPr>
        <p:spPr>
          <a:xfrm>
            <a:off x="6578789" y="26"/>
            <a:ext cx="7069" cy="2186936"/>
          </a:xfrm>
          <a:prstGeom prst="line">
            <a:avLst/>
          </a:prstGeom>
          <a:ln w="76200">
            <a:solidFill>
              <a:srgbClr val="E7B71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35928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9B958E-FA81-4BAE-B240-FA835D1369F2}" type="datetimeFigureOut">
              <a:rPr lang="en-GB" smtClean="0"/>
              <a:t>04/07/2024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AE7B7F-0D8B-4A4D-8495-D76F840893E7}" type="slidenum">
              <a:rPr lang="en-GB" smtClean="0"/>
              <a:t>‹#›</a:t>
            </a:fld>
            <a:endParaRPr lang="en-GB"/>
          </a:p>
        </p:txBody>
      </p:sp>
    </p:spTree>
    <p:extLst>
      <p:ext uri="{BB962C8B-B14F-4D97-AF65-F5344CB8AC3E}">
        <p14:creationId xmlns:p14="http://schemas.microsoft.com/office/powerpoint/2010/main" val="2165079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9B958E-FA81-4BAE-B240-FA835D1369F2}" type="datetimeFigureOut">
              <a:rPr lang="en-GB" smtClean="0"/>
              <a:t>04/07/2024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AE7B7F-0D8B-4A4D-8495-D76F840893E7}" type="slidenum">
              <a:rPr lang="en-GB" smtClean="0"/>
              <a:t>‹#›</a:t>
            </a:fld>
            <a:endParaRPr lang="en-GB"/>
          </a:p>
        </p:txBody>
      </p:sp>
    </p:spTree>
    <p:extLst>
      <p:ext uri="{BB962C8B-B14F-4D97-AF65-F5344CB8AC3E}">
        <p14:creationId xmlns:p14="http://schemas.microsoft.com/office/powerpoint/2010/main" val="2554463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9B958E-FA81-4BAE-B240-FA835D1369F2}" type="datetimeFigureOut">
              <a:rPr lang="en-GB" smtClean="0"/>
              <a:t>04/07/2024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AE7B7F-0D8B-4A4D-8495-D76F840893E7}" type="slidenum">
              <a:rPr lang="en-GB" smtClean="0"/>
              <a:t>‹#›</a:t>
            </a:fld>
            <a:endParaRPr lang="en-GB"/>
          </a:p>
        </p:txBody>
      </p:sp>
    </p:spTree>
    <p:extLst>
      <p:ext uri="{BB962C8B-B14F-4D97-AF65-F5344CB8AC3E}">
        <p14:creationId xmlns:p14="http://schemas.microsoft.com/office/powerpoint/2010/main" val="2338390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9B958E-FA81-4BAE-B240-FA835D1369F2}" type="datetimeFigureOut">
              <a:rPr lang="en-GB" smtClean="0"/>
              <a:t>04/07/2024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AE7B7F-0D8B-4A4D-8495-D76F840893E7}" type="slidenum">
              <a:rPr lang="en-GB" smtClean="0"/>
              <a:t>‹#›</a:t>
            </a:fld>
            <a:endParaRPr lang="en-GB"/>
          </a:p>
        </p:txBody>
      </p:sp>
    </p:spTree>
    <p:extLst>
      <p:ext uri="{BB962C8B-B14F-4D97-AF65-F5344CB8AC3E}">
        <p14:creationId xmlns:p14="http://schemas.microsoft.com/office/powerpoint/2010/main" val="420207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7038036" y="6020516"/>
            <a:ext cx="2133600" cy="365125"/>
          </a:xfrm>
          <a:prstGeom prst="rect">
            <a:avLst/>
          </a:prstGeom>
        </p:spPr>
        <p:txBody>
          <a:bodyPr/>
          <a:lstStyle/>
          <a:p>
            <a:fld id="{9EB4C6A1-320E-405D-8AE6-676F2182B82C}" type="slidenum">
              <a:rPr lang="en-GB" smtClean="0"/>
              <a:t>‹#›</a:t>
            </a:fld>
            <a:endParaRPr lang="en-GB"/>
          </a:p>
        </p:txBody>
      </p:sp>
      <p:sp>
        <p:nvSpPr>
          <p:cNvPr id="9" name="Date Placeholder 3"/>
          <p:cNvSpPr>
            <a:spLocks noGrp="1"/>
          </p:cNvSpPr>
          <p:nvPr>
            <p:ph type="dt" sz="half" idx="10"/>
          </p:nvPr>
        </p:nvSpPr>
        <p:spPr>
          <a:xfrm>
            <a:off x="457200" y="6470316"/>
            <a:ext cx="2133600" cy="365125"/>
          </a:xfrm>
          <a:prstGeom prst="rect">
            <a:avLst/>
          </a:prstGeom>
        </p:spPr>
        <p:txBody>
          <a:bodyPr/>
          <a:lstStyle/>
          <a:p>
            <a:fld id="{DC4C0509-9B69-4C55-BD76-0FF7509DCDF3}" type="datetime1">
              <a:rPr lang="en-GB" smtClean="0"/>
              <a:t>04/07/2024</a:t>
            </a:fld>
            <a:endParaRPr lang="en-GB"/>
          </a:p>
        </p:txBody>
      </p:sp>
    </p:spTree>
    <p:extLst>
      <p:ext uri="{BB962C8B-B14F-4D97-AF65-F5344CB8AC3E}">
        <p14:creationId xmlns:p14="http://schemas.microsoft.com/office/powerpoint/2010/main" val="2074134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9B958E-FA81-4BAE-B240-FA835D1369F2}" type="datetimeFigureOut">
              <a:rPr lang="en-GB" smtClean="0"/>
              <a:t>04/07/2024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AE7B7F-0D8B-4A4D-8495-D76F840893E7}" type="slidenum">
              <a:rPr lang="en-GB" smtClean="0"/>
              <a:t>‹#›</a:t>
            </a:fld>
            <a:endParaRPr lang="en-GB"/>
          </a:p>
        </p:txBody>
      </p:sp>
    </p:spTree>
    <p:extLst>
      <p:ext uri="{BB962C8B-B14F-4D97-AF65-F5344CB8AC3E}">
        <p14:creationId xmlns:p14="http://schemas.microsoft.com/office/powerpoint/2010/main" val="2011352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9B958E-FA81-4BAE-B240-FA835D1369F2}" type="datetimeFigureOut">
              <a:rPr lang="en-GB" smtClean="0"/>
              <a:t>04/07/2024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AE7B7F-0D8B-4A4D-8495-D76F840893E7}" type="slidenum">
              <a:rPr lang="en-GB" smtClean="0"/>
              <a:t>‹#›</a:t>
            </a:fld>
            <a:endParaRPr lang="en-GB"/>
          </a:p>
        </p:txBody>
      </p:sp>
    </p:spTree>
    <p:extLst>
      <p:ext uri="{BB962C8B-B14F-4D97-AF65-F5344CB8AC3E}">
        <p14:creationId xmlns:p14="http://schemas.microsoft.com/office/powerpoint/2010/main" val="421559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619B958E-FA81-4BAE-B240-FA835D1369F2}" type="datetimeFigureOut">
              <a:rPr lang="en-GB" smtClean="0"/>
              <a:t>04/07/2024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AE7B7F-0D8B-4A4D-8495-D76F840893E7}" type="slidenum">
              <a:rPr lang="en-GB" smtClean="0"/>
              <a:t>‹#›</a:t>
            </a:fld>
            <a:endParaRPr lang="en-GB"/>
          </a:p>
        </p:txBody>
      </p:sp>
    </p:spTree>
    <p:extLst>
      <p:ext uri="{BB962C8B-B14F-4D97-AF65-F5344CB8AC3E}">
        <p14:creationId xmlns:p14="http://schemas.microsoft.com/office/powerpoint/2010/main" val="887985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619B958E-FA81-4BAE-B240-FA835D1369F2}" type="datetimeFigureOut">
              <a:rPr lang="en-GB" smtClean="0"/>
              <a:t>04/07/2024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AE7B7F-0D8B-4A4D-8495-D76F840893E7}" type="slidenum">
              <a:rPr lang="en-GB" smtClean="0"/>
              <a:t>‹#›</a:t>
            </a:fld>
            <a:endParaRPr lang="en-GB"/>
          </a:p>
        </p:txBody>
      </p:sp>
    </p:spTree>
    <p:extLst>
      <p:ext uri="{BB962C8B-B14F-4D97-AF65-F5344CB8AC3E}">
        <p14:creationId xmlns:p14="http://schemas.microsoft.com/office/powerpoint/2010/main" val="11601009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9B958E-FA81-4BAE-B240-FA835D1369F2}" type="datetimeFigureOut">
              <a:rPr lang="en-GB" smtClean="0"/>
              <a:t>04/07/2024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AE7B7F-0D8B-4A4D-8495-D76F840893E7}" type="slidenum">
              <a:rPr lang="en-GB" smtClean="0"/>
              <a:t>‹#›</a:t>
            </a:fld>
            <a:endParaRPr lang="en-GB"/>
          </a:p>
        </p:txBody>
      </p:sp>
    </p:spTree>
    <p:extLst>
      <p:ext uri="{BB962C8B-B14F-4D97-AF65-F5344CB8AC3E}">
        <p14:creationId xmlns:p14="http://schemas.microsoft.com/office/powerpoint/2010/main" val="38508612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9B958E-FA81-4BAE-B240-FA835D1369F2}" type="datetimeFigureOut">
              <a:rPr lang="en-GB" smtClean="0"/>
              <a:t>04/07/2024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AE7B7F-0D8B-4A4D-8495-D76F840893E7}" type="slidenum">
              <a:rPr lang="en-GB" smtClean="0"/>
              <a:t>‹#›</a:t>
            </a:fld>
            <a:endParaRPr lang="en-GB"/>
          </a:p>
        </p:txBody>
      </p:sp>
    </p:spTree>
    <p:extLst>
      <p:ext uri="{BB962C8B-B14F-4D97-AF65-F5344CB8AC3E}">
        <p14:creationId xmlns:p14="http://schemas.microsoft.com/office/powerpoint/2010/main" val="2964276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457200" y="6470316"/>
            <a:ext cx="2133600" cy="365125"/>
          </a:xfrm>
          <a:prstGeom prst="rect">
            <a:avLst/>
          </a:prstGeom>
        </p:spPr>
        <p:txBody>
          <a:bodyPr/>
          <a:lstStyle/>
          <a:p>
            <a:fld id="{4A38E388-341C-4F6F-A45B-703B4DFD9286}" type="datetime1">
              <a:rPr lang="en-GB" smtClean="0"/>
              <a:t>04/07/2024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038036" y="6020516"/>
            <a:ext cx="2133600" cy="365125"/>
          </a:xfrm>
          <a:prstGeom prst="rect">
            <a:avLst/>
          </a:prstGeom>
        </p:spPr>
        <p:txBody>
          <a:bodyPr/>
          <a:lstStyle/>
          <a:p>
            <a:fld id="{9EB4C6A1-320E-405D-8AE6-676F2182B82C}" type="slidenum">
              <a:rPr lang="en-GB" smtClean="0"/>
              <a:t>‹#›</a:t>
            </a:fld>
            <a:endParaRPr lang="en-GB"/>
          </a:p>
        </p:txBody>
      </p:sp>
    </p:spTree>
    <p:extLst>
      <p:ext uri="{BB962C8B-B14F-4D97-AF65-F5344CB8AC3E}">
        <p14:creationId xmlns:p14="http://schemas.microsoft.com/office/powerpoint/2010/main" val="1302989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25190"/>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2318197"/>
            <a:ext cx="4038600" cy="39538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318197"/>
            <a:ext cx="4038600" cy="395381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6470316"/>
            <a:ext cx="2133600" cy="365125"/>
          </a:xfrm>
          <a:prstGeom prst="rect">
            <a:avLst/>
          </a:prstGeom>
        </p:spPr>
        <p:txBody>
          <a:bodyPr/>
          <a:lstStyle/>
          <a:p>
            <a:fld id="{4D226DE7-7486-4B73-91CD-D8A42745A86E}" type="datetime1">
              <a:rPr lang="en-GB" smtClean="0"/>
              <a:t>04/07/2024</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502609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216034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882409"/>
            <a:ext cx="4040188" cy="32437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216034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882409"/>
            <a:ext cx="4041775" cy="32437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6470316"/>
            <a:ext cx="2133600" cy="365125"/>
          </a:xfrm>
          <a:prstGeom prst="rect">
            <a:avLst/>
          </a:prstGeom>
        </p:spPr>
        <p:txBody>
          <a:bodyPr/>
          <a:lstStyle/>
          <a:p>
            <a:fld id="{99C76CA7-35AF-41D3-B46A-2DDFA6C7DDC5}" type="datetime1">
              <a:rPr lang="en-GB" smtClean="0"/>
              <a:t>04/07/2024</a:t>
            </a:fld>
            <a:endParaRPr lang="en-GB"/>
          </a:p>
        </p:txBody>
      </p:sp>
      <p:sp>
        <p:nvSpPr>
          <p:cNvPr id="8" name="Footer Placeholder 7"/>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587929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973675"/>
            <a:ext cx="8229600" cy="1143000"/>
          </a:xfrm>
        </p:spPr>
        <p:txBody>
          <a:bodyPr/>
          <a:lstStyle/>
          <a:p>
            <a:r>
              <a:rPr lang="en-US"/>
              <a:t>Click to edit Master title style</a:t>
            </a:r>
          </a:p>
        </p:txBody>
      </p:sp>
      <p:sp>
        <p:nvSpPr>
          <p:cNvPr id="3" name="Date Placeholder 2"/>
          <p:cNvSpPr>
            <a:spLocks noGrp="1"/>
          </p:cNvSpPr>
          <p:nvPr>
            <p:ph type="dt" sz="half" idx="10"/>
          </p:nvPr>
        </p:nvSpPr>
        <p:spPr>
          <a:xfrm>
            <a:off x="457200" y="6470316"/>
            <a:ext cx="2133600" cy="365125"/>
          </a:xfrm>
          <a:prstGeom prst="rect">
            <a:avLst/>
          </a:prstGeom>
        </p:spPr>
        <p:txBody>
          <a:bodyPr/>
          <a:lstStyle/>
          <a:p>
            <a:fld id="{B487A687-0970-422C-BC3C-A5E4A85CBD36}" type="datetime1">
              <a:rPr lang="en-GB" smtClean="0"/>
              <a:t>04/07/2024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7038036" y="6020516"/>
            <a:ext cx="2133600" cy="365125"/>
          </a:xfrm>
          <a:prstGeom prst="rect">
            <a:avLst/>
          </a:prstGeom>
        </p:spPr>
        <p:txBody>
          <a:bodyPr/>
          <a:lstStyle/>
          <a:p>
            <a:fld id="{9EB4C6A1-320E-405D-8AE6-676F2182B82C}" type="slidenum">
              <a:rPr lang="en-GB" smtClean="0"/>
              <a:t>‹#›</a:t>
            </a:fld>
            <a:endParaRPr lang="en-GB"/>
          </a:p>
        </p:txBody>
      </p:sp>
    </p:spTree>
    <p:extLst>
      <p:ext uri="{BB962C8B-B14F-4D97-AF65-F5344CB8AC3E}">
        <p14:creationId xmlns:p14="http://schemas.microsoft.com/office/powerpoint/2010/main" val="1527535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70316"/>
            <a:ext cx="2133600" cy="365125"/>
          </a:xfrm>
          <a:prstGeom prst="rect">
            <a:avLst/>
          </a:prstGeom>
        </p:spPr>
        <p:txBody>
          <a:bodyPr/>
          <a:lstStyle/>
          <a:p>
            <a:fld id="{047335BA-A57D-42AB-ABF0-89A0AF4A0F37}" type="datetime1">
              <a:rPr lang="en-GB" smtClean="0"/>
              <a:t>04/07/2024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7038036" y="6020516"/>
            <a:ext cx="2133600" cy="365125"/>
          </a:xfrm>
          <a:prstGeom prst="rect">
            <a:avLst/>
          </a:prstGeom>
        </p:spPr>
        <p:txBody>
          <a:bodyPr/>
          <a:lstStyle/>
          <a:p>
            <a:fld id="{9EB4C6A1-320E-405D-8AE6-676F2182B82C}" type="slidenum">
              <a:rPr lang="en-GB" smtClean="0"/>
              <a:t>‹#›</a:t>
            </a:fld>
            <a:endParaRPr lang="en-GB"/>
          </a:p>
        </p:txBody>
      </p:sp>
    </p:spTree>
    <p:extLst>
      <p:ext uri="{BB962C8B-B14F-4D97-AF65-F5344CB8AC3E}">
        <p14:creationId xmlns:p14="http://schemas.microsoft.com/office/powerpoint/2010/main" val="79377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rporate Title Slide">
    <p:spTree>
      <p:nvGrpSpPr>
        <p:cNvPr id="1" name=""/>
        <p:cNvGrpSpPr/>
        <p:nvPr/>
      </p:nvGrpSpPr>
      <p:grpSpPr>
        <a:xfrm>
          <a:off x="0" y="0"/>
          <a:ext cx="0" cy="0"/>
          <a:chOff x="0" y="0"/>
          <a:chExt cx="0" cy="0"/>
        </a:xfrm>
      </p:grpSpPr>
      <p:pic>
        <p:nvPicPr>
          <p:cNvPr id="6" name="Picture 5" descr="cover slid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244909"/>
            <a:ext cx="8229600" cy="1143000"/>
          </a:xfrm>
        </p:spPr>
        <p:txBody>
          <a:bodyPr/>
          <a:lstStyle>
            <a:lvl1pPr>
              <a:defRPr>
                <a:solidFill>
                  <a:schemeClr val="bg1"/>
                </a:solidFill>
              </a:defRPr>
            </a:lvl1pPr>
          </a:lstStyle>
          <a:p>
            <a:r>
              <a:rPr lang="en-US"/>
              <a:t>Click to edit Master title style</a:t>
            </a:r>
            <a:endParaRPr lang="en-GB" dirty="0"/>
          </a:p>
        </p:txBody>
      </p:sp>
      <p:sp>
        <p:nvSpPr>
          <p:cNvPr id="4" name="Footer Placeholder 3"/>
          <p:cNvSpPr>
            <a:spLocks noGrp="1"/>
          </p:cNvSpPr>
          <p:nvPr>
            <p:ph type="ftr" sz="quarter" idx="11"/>
          </p:nvPr>
        </p:nvSpPr>
        <p:spPr/>
        <p:txBody>
          <a:bodyPr/>
          <a:lstStyle/>
          <a:p>
            <a:endParaRPr lang="en-GB"/>
          </a:p>
        </p:txBody>
      </p:sp>
      <p:sp>
        <p:nvSpPr>
          <p:cNvPr id="11" name="Date Placeholder 3"/>
          <p:cNvSpPr>
            <a:spLocks noGrp="1"/>
          </p:cNvSpPr>
          <p:nvPr>
            <p:ph type="dt" sz="half" idx="2"/>
          </p:nvPr>
        </p:nvSpPr>
        <p:spPr>
          <a:xfrm>
            <a:off x="457200" y="6470316"/>
            <a:ext cx="2133600" cy="365125"/>
          </a:xfrm>
          <a:prstGeom prst="rect">
            <a:avLst/>
          </a:prstGeom>
        </p:spPr>
        <p:txBody>
          <a:bodyPr vert="horz" lIns="91440" tIns="45720" rIns="91440" bIns="45720" rtlCol="0" anchor="ctr"/>
          <a:lstStyle>
            <a:lvl1pPr algn="l">
              <a:defRPr sz="2000">
                <a:solidFill>
                  <a:schemeClr val="bg1"/>
                </a:solidFill>
              </a:defRPr>
            </a:lvl1pPr>
          </a:lstStyle>
          <a:p>
            <a:fld id="{DDAB582E-340E-4AF0-8394-9DB855C9F9BD}" type="datetime1">
              <a:rPr lang="en-GB" smtClean="0"/>
              <a:t>04/07/2024</a:t>
            </a:fld>
            <a:endParaRPr lang="en-GB" dirty="0"/>
          </a:p>
        </p:txBody>
      </p:sp>
    </p:spTree>
    <p:extLst>
      <p:ext uri="{BB962C8B-B14F-4D97-AF65-F5344CB8AC3E}">
        <p14:creationId xmlns:p14="http://schemas.microsoft.com/office/powerpoint/2010/main" val="177534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l Slide - In House">
    <p:spTree>
      <p:nvGrpSpPr>
        <p:cNvPr id="1" name=""/>
        <p:cNvGrpSpPr/>
        <p:nvPr/>
      </p:nvGrpSpPr>
      <p:grpSpPr>
        <a:xfrm>
          <a:off x="0" y="0"/>
          <a:ext cx="0" cy="0"/>
          <a:chOff x="0" y="0"/>
          <a:chExt cx="0" cy="0"/>
        </a:xfrm>
      </p:grpSpPr>
      <p:pic>
        <p:nvPicPr>
          <p:cNvPr id="6" name="Picture 5" descr="end slid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82498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owerpoint slide blank.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017431"/>
            <a:ext cx="8229600" cy="106060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2205038"/>
            <a:ext cx="8229600" cy="414424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70315"/>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GB" dirty="0"/>
          </a:p>
        </p:txBody>
      </p:sp>
      <p:sp>
        <p:nvSpPr>
          <p:cNvPr id="8" name="Date Placeholder 3"/>
          <p:cNvSpPr>
            <a:spLocks noGrp="1"/>
          </p:cNvSpPr>
          <p:nvPr>
            <p:ph type="dt" sz="half" idx="2"/>
          </p:nvPr>
        </p:nvSpPr>
        <p:spPr>
          <a:xfrm>
            <a:off x="457200" y="6470316"/>
            <a:ext cx="2133600" cy="365125"/>
          </a:xfrm>
          <a:prstGeom prst="rect">
            <a:avLst/>
          </a:prstGeom>
        </p:spPr>
        <p:txBody>
          <a:bodyPr/>
          <a:lstStyle>
            <a:lvl1pPr>
              <a:defRPr>
                <a:solidFill>
                  <a:schemeClr val="bg1"/>
                </a:solidFill>
              </a:defRPr>
            </a:lvl1pPr>
          </a:lstStyle>
          <a:p>
            <a:fld id="{99DBEE7A-7C4C-4A2A-9E27-445408FFBF22}" type="datetime1">
              <a:rPr lang="en-GB" smtClean="0"/>
              <a:pPr/>
              <a:t>04/07/2024</a:t>
            </a:fld>
            <a:endParaRPr lang="en-GB" dirty="0"/>
          </a:p>
        </p:txBody>
      </p:sp>
    </p:spTree>
    <p:extLst>
      <p:ext uri="{BB962C8B-B14F-4D97-AF65-F5344CB8AC3E}">
        <p14:creationId xmlns:p14="http://schemas.microsoft.com/office/powerpoint/2010/main" val="41122956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owerpoint slide blank.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350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2527302"/>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19B958E-FA81-4BAE-B240-FA835D1369F2}" type="datetimeFigureOut">
              <a:rPr lang="en-GB" smtClean="0"/>
              <a:t>04/07/2024</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4AE7B7F-0D8B-4A4D-8495-D76F840893E7}" type="slidenum">
              <a:rPr lang="en-GB" smtClean="0"/>
              <a:t>‹#›</a:t>
            </a:fld>
            <a:endParaRPr lang="en-GB"/>
          </a:p>
        </p:txBody>
      </p:sp>
    </p:spTree>
    <p:extLst>
      <p:ext uri="{BB962C8B-B14F-4D97-AF65-F5344CB8AC3E}">
        <p14:creationId xmlns:p14="http://schemas.microsoft.com/office/powerpoint/2010/main" val="105305880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0426" y="3737755"/>
            <a:ext cx="7772400" cy="1226903"/>
          </a:xfrm>
        </p:spPr>
        <p:txBody>
          <a:bodyPr/>
          <a:lstStyle/>
          <a:p>
            <a:r>
              <a:rPr lang="en-GB" b="1" dirty="0">
                <a:latin typeface="Gotham" panose="02000604030000020004" pitchFamily="50" charset="0"/>
              </a:rPr>
              <a:t>Welcome</a:t>
            </a:r>
          </a:p>
        </p:txBody>
      </p:sp>
      <p:sp>
        <p:nvSpPr>
          <p:cNvPr id="3" name="Subtitle 2"/>
          <p:cNvSpPr>
            <a:spLocks noGrp="1"/>
          </p:cNvSpPr>
          <p:nvPr>
            <p:ph type="subTitle" idx="1"/>
          </p:nvPr>
        </p:nvSpPr>
        <p:spPr>
          <a:xfrm>
            <a:off x="1316226" y="4558985"/>
            <a:ext cx="6400800" cy="811346"/>
          </a:xfrm>
        </p:spPr>
        <p:txBody>
          <a:bodyPr>
            <a:noAutofit/>
          </a:bodyPr>
          <a:lstStyle/>
          <a:p>
            <a:r>
              <a:rPr lang="en-GB" sz="3200" b="1" dirty="0">
                <a:latin typeface="Gotham" panose="02000604030000020004" pitchFamily="50" charset="0"/>
              </a:rPr>
              <a:t>New Year 7-Parents’ Evening</a:t>
            </a:r>
          </a:p>
          <a:p>
            <a:r>
              <a:rPr lang="en-GB" sz="3200" b="1" dirty="0">
                <a:latin typeface="Gotham" panose="02000604030000020004" pitchFamily="50" charset="0"/>
              </a:rPr>
              <a:t>3</a:t>
            </a:r>
            <a:r>
              <a:rPr lang="en-GB" sz="3200" b="1" baseline="30000" dirty="0">
                <a:latin typeface="Gotham" panose="02000604030000020004" pitchFamily="50" charset="0"/>
              </a:rPr>
              <a:t>rd</a:t>
            </a:r>
            <a:r>
              <a:rPr lang="en-GB" sz="3200" b="1" dirty="0">
                <a:latin typeface="Gotham" panose="02000604030000020004" pitchFamily="50" charset="0"/>
              </a:rPr>
              <a:t> July 2024</a:t>
            </a:r>
          </a:p>
        </p:txBody>
      </p:sp>
    </p:spTree>
    <p:extLst>
      <p:ext uri="{BB962C8B-B14F-4D97-AF65-F5344CB8AC3E}">
        <p14:creationId xmlns:p14="http://schemas.microsoft.com/office/powerpoint/2010/main" val="3175330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7FBF537-53BF-4729-9616-3823A04ABEBD}"/>
              </a:ext>
            </a:extLst>
          </p:cNvPr>
          <p:cNvSpPr>
            <a:spLocks noGrp="1"/>
          </p:cNvSpPr>
          <p:nvPr>
            <p:ph type="ftr" sz="quarter" idx="11"/>
          </p:nvPr>
        </p:nvSpPr>
        <p:spPr/>
        <p:txBody>
          <a:bodyPr/>
          <a:lstStyle/>
          <a:p>
            <a:endParaRPr lang="en-GB"/>
          </a:p>
        </p:txBody>
      </p:sp>
      <p:pic>
        <p:nvPicPr>
          <p:cNvPr id="7" name="Picture 6">
            <a:extLst>
              <a:ext uri="{FF2B5EF4-FFF2-40B4-BE49-F238E27FC236}">
                <a16:creationId xmlns:a16="http://schemas.microsoft.com/office/drawing/2014/main" id="{C3723BEF-EDF5-43EB-98B2-DB4B003E2DD2}"/>
              </a:ext>
            </a:extLst>
          </p:cNvPr>
          <p:cNvPicPr>
            <a:picLocks noChangeAspect="1"/>
          </p:cNvPicPr>
          <p:nvPr/>
        </p:nvPicPr>
        <p:blipFill>
          <a:blip r:embed="rId2"/>
          <a:stretch>
            <a:fillRect/>
          </a:stretch>
        </p:blipFill>
        <p:spPr>
          <a:xfrm>
            <a:off x="83801" y="1848897"/>
            <a:ext cx="4407480" cy="2959239"/>
          </a:xfrm>
          <a:prstGeom prst="rect">
            <a:avLst/>
          </a:prstGeom>
        </p:spPr>
      </p:pic>
      <p:pic>
        <p:nvPicPr>
          <p:cNvPr id="8" name="Picture 7">
            <a:extLst>
              <a:ext uri="{FF2B5EF4-FFF2-40B4-BE49-F238E27FC236}">
                <a16:creationId xmlns:a16="http://schemas.microsoft.com/office/drawing/2014/main" id="{93B6D02D-532E-4024-AF08-AC24042DEF84}"/>
              </a:ext>
            </a:extLst>
          </p:cNvPr>
          <p:cNvPicPr>
            <a:picLocks noChangeAspect="1"/>
          </p:cNvPicPr>
          <p:nvPr/>
        </p:nvPicPr>
        <p:blipFill>
          <a:blip r:embed="rId3"/>
          <a:stretch>
            <a:fillRect/>
          </a:stretch>
        </p:blipFill>
        <p:spPr>
          <a:xfrm>
            <a:off x="4414688" y="1974400"/>
            <a:ext cx="4498199" cy="2909200"/>
          </a:xfrm>
          <a:prstGeom prst="rect">
            <a:avLst/>
          </a:prstGeom>
        </p:spPr>
      </p:pic>
    </p:spTree>
    <p:extLst>
      <p:ext uri="{BB962C8B-B14F-4D97-AF65-F5344CB8AC3E}">
        <p14:creationId xmlns:p14="http://schemas.microsoft.com/office/powerpoint/2010/main" val="1480158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07C316C-F1C6-4AE9-89CE-CCC40AFB0239}"/>
              </a:ext>
            </a:extLst>
          </p:cNvPr>
          <p:cNvSpPr>
            <a:spLocks noGrp="1"/>
          </p:cNvSpPr>
          <p:nvPr>
            <p:ph type="ftr" sz="quarter" idx="11"/>
          </p:nvPr>
        </p:nvSpPr>
        <p:spPr/>
        <p:txBody>
          <a:bodyPr/>
          <a:lstStyle/>
          <a:p>
            <a:endParaRPr lang="en-GB"/>
          </a:p>
        </p:txBody>
      </p:sp>
      <p:pic>
        <p:nvPicPr>
          <p:cNvPr id="3" name="Picture 2">
            <a:extLst>
              <a:ext uri="{FF2B5EF4-FFF2-40B4-BE49-F238E27FC236}">
                <a16:creationId xmlns:a16="http://schemas.microsoft.com/office/drawing/2014/main" id="{6BC7D6F7-1323-47B1-9A97-D7B07AF337D5}"/>
              </a:ext>
            </a:extLst>
          </p:cNvPr>
          <p:cNvPicPr>
            <a:picLocks noChangeAspect="1"/>
          </p:cNvPicPr>
          <p:nvPr/>
        </p:nvPicPr>
        <p:blipFill>
          <a:blip r:embed="rId2"/>
          <a:stretch>
            <a:fillRect/>
          </a:stretch>
        </p:blipFill>
        <p:spPr>
          <a:xfrm>
            <a:off x="301450" y="985317"/>
            <a:ext cx="8289890" cy="5336726"/>
          </a:xfrm>
          <a:prstGeom prst="rect">
            <a:avLst/>
          </a:prstGeom>
        </p:spPr>
      </p:pic>
    </p:spTree>
    <p:extLst>
      <p:ext uri="{BB962C8B-B14F-4D97-AF65-F5344CB8AC3E}">
        <p14:creationId xmlns:p14="http://schemas.microsoft.com/office/powerpoint/2010/main" val="2965315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604157" y="1481908"/>
            <a:ext cx="7935686" cy="1470025"/>
          </a:xfrm>
        </p:spPr>
        <p:txBody>
          <a:bodyPr rtlCol="0">
            <a:normAutofit fontScale="90000"/>
          </a:bodyPr>
          <a:lstStyle/>
          <a:p>
            <a:pPr eaLnBrk="1" fontAlgn="auto" hangingPunct="1">
              <a:spcAft>
                <a:spcPts val="0"/>
              </a:spcAft>
              <a:defRPr/>
            </a:pPr>
            <a:r>
              <a:rPr lang="en-GB" altLang="en-US" sz="9600" dirty="0">
                <a:latin typeface="Gotham" panose="02000604030000020004" pitchFamily="50" charset="0"/>
              </a:rPr>
              <a:t>PLEASE LABEL EVERYTHING!</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GB"/>
          </a:p>
        </p:txBody>
      </p:sp>
      <p:sp>
        <p:nvSpPr>
          <p:cNvPr id="20484" name="AutoShape 2" descr="data:image/jpeg;base64,/9j/4AAQSkZJRgABAQAAAQABAAD/2wCEAAkGBxIHBhMUEhISFhQTFRYXFhcVGBQYGhoXFRQXFyAYFhgYHSogGBwlHRUXITEhJSkrLjIvGB80ODMsNygtLi0BCgoKDg0MFBAPFCsZFRk3KywsLCssNywrKyssLCs3Kzc3LCw3LCssLCsrKzcrLCwrLCssKywrKywrKyssKyssK//AABEIAOEA4QMBIgACEQEDEQH/xAAcAAEAAQUBAQAAAAAAAAAAAAAABwIDBAUGAQj/xAA6EAACAQMCBAQEAwYFBQAAAAAAAQIDBBEFIQYSMUEHE1FhIjJCcSOB0RRSobHB8ENikaLhFRYzNPH/xAAWAQEBAQAAAAAAAAAAAAAAAAAAAQL/xAAWEQEBAQAAAAAAAAAAAAAAAAAAARH/2gAMAwEAAhEDEQA/AJxAAAAAAAAAAAAAAAAAAAAAAAAAAAAAACN/EjxHhodKVG3kpVmt5J7R+z/r/pvug7W71+2s7tU51Y87+lJyf58qeDPoVo3FJShJSi+jTyj5Z1HQL6802V5WpT8t4fPLC2b2ai90sv0Nrw1x1eaJp9SEajfP8rlu1/mee/v1/wBE1cTX0qD560LxFr6ZzynOtUqOUXHmnmGM/FGcX6rpJPKZO2h6pDWtKp16fy1I5w+qfRp/Z5IrPAAAAAAAAAAAAAAAAAAAAAAAAAAAAAACJ/ETj2d3d/sGnZnVm+WUob/eMX0xjq+n5dQu+I/iI6FT9ksczrT+Fyhu8v6YY6v++nXTaHwlb8K2avtYlz1ZPNKh87c+qUY/4k/f5Y/lzFdjaW3hpaeZX5bjU6sOZRz8NNPvKX0Qz9XzTaeF2Ue65rlbXtQlVrVHOctuZ7JRz8lOP0Q9ur6ttlRuOMeL6/FVfll+HQi/w6EXmKa+qo/8Wp/tXbfd8q5cjwuvqUyqY2R7QpOtVUY9WBm6Jpk9Wv404JtyayfTnDGkrRNEp0V9K3+73ZyPhdwgtKs1WqL45LbPYkMhAABQAAAAAAAAAAAAAAAAAAAAAAAAAiXxM4+nWuP2DT8zq1HyTlDd5f0Q/q+iWe2QHiLx5Uvrz/p+nZnVm+Wc4b/eMX6esun5ddVGVHwz09xg4VtSqxzUnLeNCMt1nu33UOsnu8LBjwlS8N9OlCEoVNSqxTrVfmjbxluorPzTfVR7/NLC5URze3kruq3JyeW5NybcpSfWUm+sn6lRd1C/nf3EpzlKTnLmlKTzKcv3pP8AkuiWEtkYcqnZFuU87IuQhyr3KiqEd/ck/wALeDHfXKrVF8EXnfu/Q0fAXCM9bv02nyrq/RfqfQum2MNOs404JJRWCKyIQVOCS6IqAIoAAAAAAAAAAAAAAAAAAAAAAAAAUVoebRkstZTWV1WVjK9wIp8W/EdabTnaWkvxcNVai+hd4xf73r6HHadcLgNVYunm+nTg3cScZQoxqx5nCEerqYx16t5fwpc2v4n4W/7X1dqpcKpJPnyo9N8pzb2lNvfkSx3ltiL5q8unc1G3nGW922228uUm95Sb3bZUe3t3K7qttt5bfxNtuUnlyk380m92zElLLwjyUsvCLtOHKvcqFOnyr3Os4O4Wqa3fxSi8d32S9WU8IcL1NavopR/RL1Z9CcOaDT0KxUILf6n3bIq5oGjU9EsVCC+79WbMAigAAAAAAAAAAAAAAAAAAAAAAAAAAHG+InGceGbLlj/5prZ/up5Wfd7PC9jrLq5ja0sv8l6ka+IPD74ptnOHKq0Plz8sks/BL067P1LCoV1TUZ6ldOc222293nr3fua+UuZ4RnarpdbT2vMpzgpNpcy+qPWL91/ExqdPkXuVkpw5fudVwhwtU1q+ilH7vsl6s94O4Wq65fJRj932ivV/ofQfDmg0tBsVCC3+qXdsinDmgUtCslCC3+p92zbgEUAAAAAAAAAAAAAAAAAAAAAAAAAAAsXd1G1pZf5L1PLy7ja08vr2Xqc5cV5XNXMn/fsWQe3NxK6q5l/8+xZbwG8GLcV+VFRqeMLB6vo8qcXHOU0pLKbXbPWP3RHvDPBdbU9V5OVrD+JtfLv39yXNK02Wo18v5V1Z2Fvawtl8MUtsEtMYHD2hUtCsVCmvu+7fq2bUAigAAAAAAAAAAAAAAAAAAAAAAAAAAGNe3itKeX1fRf32PL68VpT9W+i/X2Ocr1nXqtyeWyyIXNw603Kb93nZJL+SNQ9ft/2OdTn+GnJxls8pqTjuuy2bbeEkm3jDxicVuXkfHPy7bl/EnH5lLmSUWtvhedpJrlaTeUa3T9NdSrCpUjKnGjjyqSlJY+CKzLD+LvHfdpNfLLlVHTV66UdivStOlqNf/KurKdL06WoV12iur7JHaWtvG1oqMVsiWj22oRtqKjFYSLoBFAAAAAAAAAAAAAAAAAAAAAAAAAAAMW/vVaU/WT6L+r9jy/vlaQ9ZPov6s5uvWdWTlJ+7z/exZBTeXaxKpUkklvKUmkkvdvZIj7WNbuNNq/8AszatvO5pSjTUa03GncUoVMZxCVJ1acZLGZQz1wixq2uriKyhWdFwjR/HjGUoy86jQq03XpVIJYTi1TnHd5ST2yy3O3oOnVmnXjQqSjCjSgo4uKcsT8mKaeaam5OM445Y1ZLKS20jsKWrK9u61PkUoQ5FlYaxUpczhNP6vVLtKJs9M0+Wo1/RLq/RGo4O4Zl5rk4xg5fRTXLTpxznljFbN75ct3lvfBJVpaxtKKjFGbR7a20bWioxWyLwBFAAAAAAAAAAAAAAAAAAAAAAAAAAAMHVNShp9BuTSwm3l4SSWXKT7JHuoX6tYYW8n0Xp7sj7jWu521LzI1J0Z14/tHJCU26cYymk4xWXGU404vbo2u5ZBiahxfOpdqcaVTyoxVaq6kUnO2k+R1qST5o8jxLEorMc46Gs1vXKesRg3K4o0acvxJ8zpvy7inOFG7i4vemprv0ym0Xr6rcar59SlYcsKtJU5zuqs6Mp0oc75YU6eZU0+aW7cc53Nbb2ir6RRqVI1VTiqTt1Bxbq0azhVja1U+0JxjHmeNuXD3aNIx7evHUbSdW6puUavlqn5dRJ3F1TVWhUlR5JZ5KkIQUubCws9NzseF+G/OrKXlxjJuU+zjS8zDkqf7ik0m4ptZbwU8McPVLu78yrjnaSSilyUYY+Smkl779d3+clWdpGzoqMV9/czQs7WNpRUYr/AJL4BFAAAAAAAAAAAAAAAAAAAAAAAAAAAMHUb9WscLeT/h7sr1G8VpRW6UpZUU31aWXhd8JZObnJ1JtvqWRKTm6km28tlDeA2Y9etyI2jntU1Va5KdtbSzH5bivH5YRfzU6cvqqtbbbRzl74RvNK053c4wgsRikkl0jFLCX+h7p1hK/rpRWF/Be521jZxsqCjFfd+pm1SytI2dBRivu/UyADKgAAAAAAAAAAAAAAAAAAAAAAAAAAGt1/WqWg6dKrWlhLou8n6Ia9rVLQdPlVrSwl0XeT9EfOXGvFtXifUHKTxBbRiuiQFzi3jS417V1VU5QUJZp8rxy4eVj+9+5IvBHFkOJbTlliNxBfHBfUunPBenquzfpgg6T55YRsNL57W6jKk2qkXlSXVP2NMp9r1eRFuxs56jcJJbfyPdAsrjWtLp1K0FGbxl9OZfvcvbP3O0sLKNlQ5Y/m/UWrhY2cbKgoxX3fqzJAMqAAAAAAAAAAAAAAAAAAAAAAAAAAAa3X9bpaDp7q1XhLou8n6L9TKv7yGn2U6tR4jCLk/wAvT3Pmvjni2rxLqcm3imtoxXRL0/5KKeNeLavE2oOUniC2jFdEvRHLSbnLCKnmTwjKtbZyliO7fUrLy1tm5YW7ZMHhvwDlRr147dYxff3f6FXhxwDtGtcR22cYvv7v9CWYRUI4WyRFeQioRwuiKgCKAAAAAAAAAAAAAAAAAAAAAAAAAAAAaTjHXlw1w/UrtKTjhRi3jmlJ4S98bvC7Jgcl426z+x6BGhGXx1pZaXXlj6r3b/2kGVbSVKC5oyXMvhbTSfb4X3+5sa+u1dS4kVzXSrPzIylGXyuKfydNljbodxcaHe8f8lWcOSjHPlx7JN7vOMyzhb4XQrKOba0cp4W7fVkxeHPACpqNa4j7xi/5v9Dd8KeHVHSZKdX45rdeif8AV+7O6iuVYQXCEVCOF0R6ARQAAAAAAAAAAAAAAAAAAAAAAAAAAAAAIj8VKFfiPW4W9KE5Qo4+GPeckm5SfRJJpLPo/UlwoVNKecLPqBF3Dnhbi5jWunDPWVOEUo5wuuOvvst/4yjRpRoUlGKSS2SRWAAAAAAAAAAAAAAAAAAAAAAAAAAAAAAAAAAAAAAAAAAAAAAAAAAAAAAAAAAAAAAAAAAAAAAAAAAAA//Z"/>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endParaRPr lang="en-GB" altLang="en-US"/>
          </a:p>
        </p:txBody>
      </p:sp>
      <p:pic>
        <p:nvPicPr>
          <p:cNvPr id="2048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3590925"/>
            <a:ext cx="2719388"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4146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F9190-E6ED-A1F9-FC80-3227B98149ED}"/>
              </a:ext>
            </a:extLst>
          </p:cNvPr>
          <p:cNvSpPr>
            <a:spLocks noGrp="1"/>
          </p:cNvSpPr>
          <p:nvPr>
            <p:ph type="title"/>
          </p:nvPr>
        </p:nvSpPr>
        <p:spPr/>
        <p:txBody>
          <a:bodyPr/>
          <a:lstStyle/>
          <a:p>
            <a:r>
              <a:rPr lang="en-GB" b="1" dirty="0"/>
              <a:t>Pre-loved uniform shop</a:t>
            </a:r>
          </a:p>
        </p:txBody>
      </p:sp>
      <p:sp>
        <p:nvSpPr>
          <p:cNvPr id="3" name="Content Placeholder 2">
            <a:extLst>
              <a:ext uri="{FF2B5EF4-FFF2-40B4-BE49-F238E27FC236}">
                <a16:creationId xmlns:a16="http://schemas.microsoft.com/office/drawing/2014/main" id="{763D0619-471C-F958-C806-1A1DDF4D630C}"/>
              </a:ext>
            </a:extLst>
          </p:cNvPr>
          <p:cNvSpPr>
            <a:spLocks noGrp="1"/>
          </p:cNvSpPr>
          <p:nvPr>
            <p:ph idx="1"/>
          </p:nvPr>
        </p:nvSpPr>
        <p:spPr/>
        <p:txBody>
          <a:bodyPr/>
          <a:lstStyle/>
          <a:p>
            <a:pPr marL="0" indent="0" algn="ctr">
              <a:buNone/>
            </a:pPr>
            <a:r>
              <a:rPr lang="en-GB" dirty="0"/>
              <a:t>Monday July 8</a:t>
            </a:r>
            <a:r>
              <a:rPr lang="en-GB" baseline="30000" dirty="0"/>
              <a:t>th</a:t>
            </a:r>
            <a:r>
              <a:rPr lang="en-GB" dirty="0"/>
              <a:t>, from 2.45pm</a:t>
            </a:r>
          </a:p>
          <a:p>
            <a:pPr marL="0" indent="0" algn="ctr">
              <a:buNone/>
            </a:pPr>
            <a:r>
              <a:rPr lang="en-GB" dirty="0"/>
              <a:t>Donations of £1 per item, donated to charities</a:t>
            </a:r>
          </a:p>
        </p:txBody>
      </p:sp>
      <p:sp>
        <p:nvSpPr>
          <p:cNvPr id="4" name="Footer Placeholder 3">
            <a:extLst>
              <a:ext uri="{FF2B5EF4-FFF2-40B4-BE49-F238E27FC236}">
                <a16:creationId xmlns:a16="http://schemas.microsoft.com/office/drawing/2014/main" id="{7F515AA1-AA1F-28A7-568A-C10FA632A3D1}"/>
              </a:ext>
            </a:extLst>
          </p:cNvPr>
          <p:cNvSpPr>
            <a:spLocks noGrp="1"/>
          </p:cNvSpPr>
          <p:nvPr>
            <p:ph type="ftr" sz="quarter" idx="11"/>
          </p:nvPr>
        </p:nvSpPr>
        <p:spPr/>
        <p:txBody>
          <a:bodyPr/>
          <a:lstStyle/>
          <a:p>
            <a:endParaRPr lang="en-GB" dirty="0"/>
          </a:p>
        </p:txBody>
      </p:sp>
      <p:pic>
        <p:nvPicPr>
          <p:cNvPr id="6" name="Picture 5">
            <a:extLst>
              <a:ext uri="{FF2B5EF4-FFF2-40B4-BE49-F238E27FC236}">
                <a16:creationId xmlns:a16="http://schemas.microsoft.com/office/drawing/2014/main" id="{A116037D-0D37-2223-235F-E2FD5A7B1885}"/>
              </a:ext>
            </a:extLst>
          </p:cNvPr>
          <p:cNvPicPr>
            <a:picLocks noChangeAspect="1"/>
          </p:cNvPicPr>
          <p:nvPr/>
        </p:nvPicPr>
        <p:blipFill>
          <a:blip r:embed="rId2"/>
          <a:stretch>
            <a:fillRect/>
          </a:stretch>
        </p:blipFill>
        <p:spPr>
          <a:xfrm>
            <a:off x="151351" y="3436920"/>
            <a:ext cx="2207481" cy="2716474"/>
          </a:xfrm>
          <a:prstGeom prst="rect">
            <a:avLst/>
          </a:prstGeom>
        </p:spPr>
      </p:pic>
      <p:pic>
        <p:nvPicPr>
          <p:cNvPr id="8" name="Picture 7">
            <a:extLst>
              <a:ext uri="{FF2B5EF4-FFF2-40B4-BE49-F238E27FC236}">
                <a16:creationId xmlns:a16="http://schemas.microsoft.com/office/drawing/2014/main" id="{7BC81126-6655-C941-ED83-76ECA50577CA}"/>
              </a:ext>
            </a:extLst>
          </p:cNvPr>
          <p:cNvPicPr>
            <a:picLocks noChangeAspect="1"/>
          </p:cNvPicPr>
          <p:nvPr/>
        </p:nvPicPr>
        <p:blipFill>
          <a:blip r:embed="rId3"/>
          <a:stretch>
            <a:fillRect/>
          </a:stretch>
        </p:blipFill>
        <p:spPr>
          <a:xfrm>
            <a:off x="6566156" y="3405306"/>
            <a:ext cx="2137771" cy="2567986"/>
          </a:xfrm>
          <a:prstGeom prst="rect">
            <a:avLst/>
          </a:prstGeom>
        </p:spPr>
      </p:pic>
      <p:pic>
        <p:nvPicPr>
          <p:cNvPr id="10" name="Picture 9">
            <a:extLst>
              <a:ext uri="{FF2B5EF4-FFF2-40B4-BE49-F238E27FC236}">
                <a16:creationId xmlns:a16="http://schemas.microsoft.com/office/drawing/2014/main" id="{03C1B17C-A2B0-BA3B-3E51-1294C3F41235}"/>
              </a:ext>
            </a:extLst>
          </p:cNvPr>
          <p:cNvPicPr>
            <a:picLocks noChangeAspect="1"/>
          </p:cNvPicPr>
          <p:nvPr/>
        </p:nvPicPr>
        <p:blipFill>
          <a:blip r:embed="rId4"/>
          <a:stretch>
            <a:fillRect/>
          </a:stretch>
        </p:blipFill>
        <p:spPr>
          <a:xfrm>
            <a:off x="4508063" y="3272583"/>
            <a:ext cx="2207481" cy="2753417"/>
          </a:xfrm>
          <a:prstGeom prst="rect">
            <a:avLst/>
          </a:prstGeom>
        </p:spPr>
      </p:pic>
      <p:pic>
        <p:nvPicPr>
          <p:cNvPr id="12" name="Picture 11">
            <a:extLst>
              <a:ext uri="{FF2B5EF4-FFF2-40B4-BE49-F238E27FC236}">
                <a16:creationId xmlns:a16="http://schemas.microsoft.com/office/drawing/2014/main" id="{865FA93B-E817-3C5B-E9CD-7DD23913D9FF}"/>
              </a:ext>
            </a:extLst>
          </p:cNvPr>
          <p:cNvPicPr>
            <a:picLocks noChangeAspect="1"/>
          </p:cNvPicPr>
          <p:nvPr/>
        </p:nvPicPr>
        <p:blipFill>
          <a:blip r:embed="rId5"/>
          <a:stretch>
            <a:fillRect/>
          </a:stretch>
        </p:blipFill>
        <p:spPr>
          <a:xfrm>
            <a:off x="2339892" y="3436920"/>
            <a:ext cx="2313172" cy="2536372"/>
          </a:xfrm>
          <a:prstGeom prst="rect">
            <a:avLst/>
          </a:prstGeom>
        </p:spPr>
      </p:pic>
    </p:spTree>
    <p:extLst>
      <p:ext uri="{BB962C8B-B14F-4D97-AF65-F5344CB8AC3E}">
        <p14:creationId xmlns:p14="http://schemas.microsoft.com/office/powerpoint/2010/main" val="4159059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latin typeface="Gotham" panose="02000604030000020004" pitchFamily="50" charset="0"/>
              </a:rPr>
              <a:t>Mr Springthorpe</a:t>
            </a:r>
          </a:p>
        </p:txBody>
      </p:sp>
      <p:sp>
        <p:nvSpPr>
          <p:cNvPr id="3" name="Subtitle 2"/>
          <p:cNvSpPr>
            <a:spLocks noGrp="1"/>
          </p:cNvSpPr>
          <p:nvPr>
            <p:ph type="subTitle" idx="1"/>
          </p:nvPr>
        </p:nvSpPr>
        <p:spPr>
          <a:xfrm>
            <a:off x="1371600" y="3374571"/>
            <a:ext cx="6400800" cy="1752600"/>
          </a:xfrm>
        </p:spPr>
        <p:txBody>
          <a:bodyPr/>
          <a:lstStyle/>
          <a:p>
            <a:r>
              <a:rPr lang="en-GB" b="1" dirty="0">
                <a:latin typeface="Gotham" panose="02000604030000020004" pitchFamily="50" charset="0"/>
              </a:rPr>
              <a:t>Assistant Principal</a:t>
            </a:r>
          </a:p>
        </p:txBody>
      </p:sp>
    </p:spTree>
    <p:extLst>
      <p:ext uri="{BB962C8B-B14F-4D97-AF65-F5344CB8AC3E}">
        <p14:creationId xmlns:p14="http://schemas.microsoft.com/office/powerpoint/2010/main" val="1251393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71597" y="5109196"/>
            <a:ext cx="6400800" cy="550912"/>
          </a:xfrm>
        </p:spPr>
        <p:txBody>
          <a:bodyPr>
            <a:normAutofit lnSpcReduction="10000"/>
          </a:bodyPr>
          <a:lstStyle/>
          <a:p>
            <a:r>
              <a:rPr lang="en-GB" dirty="0"/>
              <a:t>It’s not just about today!</a:t>
            </a:r>
          </a:p>
        </p:txBody>
      </p:sp>
      <p:sp>
        <p:nvSpPr>
          <p:cNvPr id="6" name="Title 5"/>
          <p:cNvSpPr>
            <a:spLocks noGrp="1"/>
          </p:cNvSpPr>
          <p:nvPr>
            <p:ph type="ctrTitle"/>
          </p:nvPr>
        </p:nvSpPr>
        <p:spPr/>
        <p:txBody>
          <a:bodyPr/>
          <a:lstStyle/>
          <a:p>
            <a:endParaRPr lang="en-GB"/>
          </a:p>
        </p:txBody>
      </p:sp>
      <p:pic>
        <p:nvPicPr>
          <p:cNvPr id="7" name="Picture 6"/>
          <p:cNvPicPr>
            <a:picLocks noChangeAspect="1"/>
          </p:cNvPicPr>
          <p:nvPr/>
        </p:nvPicPr>
        <p:blipFill>
          <a:blip r:embed="rId2"/>
          <a:stretch>
            <a:fillRect/>
          </a:stretch>
        </p:blipFill>
        <p:spPr>
          <a:xfrm>
            <a:off x="1371599" y="1083503"/>
            <a:ext cx="6400802" cy="5033898"/>
          </a:xfrm>
          <a:prstGeom prst="rect">
            <a:avLst/>
          </a:prstGeom>
        </p:spPr>
      </p:pic>
    </p:spTree>
    <p:extLst>
      <p:ext uri="{BB962C8B-B14F-4D97-AF65-F5344CB8AC3E}">
        <p14:creationId xmlns:p14="http://schemas.microsoft.com/office/powerpoint/2010/main" val="516158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7668"/>
            <a:ext cx="8229600" cy="1060607"/>
          </a:xfrm>
        </p:spPr>
        <p:txBody>
          <a:bodyPr/>
          <a:lstStyle/>
          <a:p>
            <a:r>
              <a:rPr lang="en-GB" b="1" dirty="0">
                <a:latin typeface="Gotham" panose="02000604030000020004" pitchFamily="50" charset="0"/>
              </a:rPr>
              <a:t>SVC Transition</a:t>
            </a:r>
          </a:p>
        </p:txBody>
      </p:sp>
      <p:sp>
        <p:nvSpPr>
          <p:cNvPr id="4" name="Footer Placeholder 3"/>
          <p:cNvSpPr>
            <a:spLocks noGrp="1"/>
          </p:cNvSpPr>
          <p:nvPr>
            <p:ph type="ftr" sz="quarter" idx="11"/>
          </p:nvPr>
        </p:nvSpPr>
        <p:spPr/>
        <p:txBody>
          <a:bodyPr/>
          <a:lstStyle/>
          <a:p>
            <a:endParaRPr lang="en-GB" dirty="0"/>
          </a:p>
        </p:txBody>
      </p:sp>
      <p:sp>
        <p:nvSpPr>
          <p:cNvPr id="5" name="Content Placeholder 2"/>
          <p:cNvSpPr txBox="1">
            <a:spLocks/>
          </p:cNvSpPr>
          <p:nvPr/>
        </p:nvSpPr>
        <p:spPr>
          <a:xfrm>
            <a:off x="457200" y="1985094"/>
            <a:ext cx="8229600" cy="4290519"/>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
            </a:pPr>
            <a:r>
              <a:rPr lang="en-GB" dirty="0">
                <a:latin typeface="Gotham" panose="02000604030000020004" pitchFamily="50" charset="0"/>
              </a:rPr>
              <a:t>Primary visits: every student discussed</a:t>
            </a:r>
          </a:p>
          <a:p>
            <a:pPr>
              <a:buFont typeface="Wingdings" panose="05000000000000000000" pitchFamily="2" charset="2"/>
              <a:buChar char="§"/>
            </a:pPr>
            <a:r>
              <a:rPr lang="en-GB" dirty="0">
                <a:latin typeface="Gotham" panose="02000604030000020004" pitchFamily="50" charset="0"/>
              </a:rPr>
              <a:t>Tutor Groups</a:t>
            </a:r>
          </a:p>
          <a:p>
            <a:pPr>
              <a:buFont typeface="Wingdings" panose="05000000000000000000" pitchFamily="2" charset="2"/>
              <a:buChar char="§"/>
            </a:pPr>
            <a:r>
              <a:rPr lang="en-GB" dirty="0">
                <a:latin typeface="Gotham" panose="02000604030000020004" pitchFamily="50" charset="0"/>
              </a:rPr>
              <a:t>Transition Day – today…</a:t>
            </a:r>
          </a:p>
          <a:p>
            <a:pPr marL="719138">
              <a:buFont typeface="Courier New" panose="02070309020205020404" pitchFamily="49" charset="0"/>
              <a:buChar char="o"/>
            </a:pPr>
            <a:r>
              <a:rPr lang="en-GB" dirty="0">
                <a:latin typeface="Gotham" panose="02000604030000020004" pitchFamily="50" charset="0"/>
              </a:rPr>
              <a:t>Assembly</a:t>
            </a:r>
          </a:p>
          <a:p>
            <a:pPr marL="719138">
              <a:buFont typeface="Courier New" panose="02070309020205020404" pitchFamily="49" charset="0"/>
              <a:buChar char="o"/>
            </a:pPr>
            <a:r>
              <a:rPr lang="en-GB" dirty="0">
                <a:latin typeface="Gotham" panose="02000604030000020004" pitchFamily="50" charset="0"/>
              </a:rPr>
              <a:t>Meet the tutor</a:t>
            </a:r>
          </a:p>
          <a:p>
            <a:pPr marL="719138">
              <a:buFont typeface="Courier New" panose="02070309020205020404" pitchFamily="49" charset="0"/>
              <a:buChar char="o"/>
            </a:pPr>
            <a:r>
              <a:rPr lang="en-GB" dirty="0">
                <a:latin typeface="Gotham" panose="02000604030000020004" pitchFamily="50" charset="0"/>
              </a:rPr>
              <a:t>Share expectations</a:t>
            </a:r>
          </a:p>
          <a:p>
            <a:pPr marL="719138">
              <a:buFont typeface="Courier New" panose="02070309020205020404" pitchFamily="49" charset="0"/>
              <a:buChar char="o"/>
            </a:pPr>
            <a:r>
              <a:rPr lang="en-GB" dirty="0">
                <a:latin typeface="Gotham" panose="02000604030000020004" pitchFamily="50" charset="0"/>
              </a:rPr>
              <a:t>Team building experience</a:t>
            </a:r>
          </a:p>
          <a:p>
            <a:pPr marL="719138">
              <a:buFont typeface="Courier New" panose="02070309020205020404" pitchFamily="49" charset="0"/>
              <a:buChar char="o"/>
            </a:pPr>
            <a:r>
              <a:rPr lang="en-GB" dirty="0">
                <a:latin typeface="Gotham" panose="02000604030000020004" pitchFamily="50" charset="0"/>
              </a:rPr>
              <a:t>Made new friends</a:t>
            </a:r>
          </a:p>
          <a:p>
            <a:pPr marL="719138">
              <a:buFont typeface="Courier New" panose="02070309020205020404" pitchFamily="49" charset="0"/>
              <a:buChar char="o"/>
            </a:pPr>
            <a:r>
              <a:rPr lang="en-GB" dirty="0">
                <a:latin typeface="Gotham" panose="02000604030000020004" pitchFamily="50" charset="0"/>
              </a:rPr>
              <a:t>Found out key pieces of information</a:t>
            </a:r>
          </a:p>
          <a:p>
            <a:pPr marL="719138">
              <a:buFont typeface="Courier New" panose="02070309020205020404" pitchFamily="49" charset="0"/>
              <a:buChar char="o"/>
            </a:pPr>
            <a:r>
              <a:rPr lang="en-GB" dirty="0">
                <a:latin typeface="Gotham" panose="02000604030000020004" pitchFamily="50" charset="0"/>
              </a:rPr>
              <a:t>Found important places.</a:t>
            </a:r>
          </a:p>
          <a:p>
            <a:r>
              <a:rPr lang="en-GB" dirty="0">
                <a:latin typeface="Gotham" panose="02000604030000020004" pitchFamily="50" charset="0"/>
              </a:rPr>
              <a:t>At most schools this stops here…...</a:t>
            </a:r>
          </a:p>
          <a:p>
            <a:pPr>
              <a:buFont typeface="Wingdings" panose="05000000000000000000" pitchFamily="2" charset="2"/>
              <a:buChar char="§"/>
            </a:pPr>
            <a:endParaRPr lang="en-GB" dirty="0">
              <a:latin typeface="Gotham" panose="02000604030000020004" pitchFamily="50" charset="0"/>
            </a:endParaRPr>
          </a:p>
          <a:p>
            <a:pPr>
              <a:buFont typeface="Wingdings" panose="05000000000000000000" pitchFamily="2" charset="2"/>
              <a:buChar char="§"/>
            </a:pPr>
            <a:endParaRPr lang="en-GB" dirty="0">
              <a:latin typeface="Gotham" panose="02000604030000020004" pitchFamily="50" charset="0"/>
            </a:endParaRPr>
          </a:p>
          <a:p>
            <a:pPr>
              <a:buFont typeface="Wingdings" panose="05000000000000000000" pitchFamily="2" charset="2"/>
              <a:buChar char="§"/>
            </a:pPr>
            <a:endParaRPr lang="en-GB" dirty="0">
              <a:latin typeface="Gotham" panose="02000604030000020004" pitchFamily="50" charset="0"/>
            </a:endParaRPr>
          </a:p>
        </p:txBody>
      </p:sp>
      <p:pic>
        <p:nvPicPr>
          <p:cNvPr id="7" name="Picture 6">
            <a:extLst>
              <a:ext uri="{FF2B5EF4-FFF2-40B4-BE49-F238E27FC236}">
                <a16:creationId xmlns:a16="http://schemas.microsoft.com/office/drawing/2014/main" id="{2EAF3A09-8C8F-4965-9A81-C548A4EA240D}"/>
              </a:ext>
            </a:extLst>
          </p:cNvPr>
          <p:cNvPicPr>
            <a:picLocks noChangeAspect="1"/>
          </p:cNvPicPr>
          <p:nvPr/>
        </p:nvPicPr>
        <p:blipFill>
          <a:blip r:embed="rId2"/>
          <a:stretch>
            <a:fillRect/>
          </a:stretch>
        </p:blipFill>
        <p:spPr>
          <a:xfrm>
            <a:off x="5379891" y="2490557"/>
            <a:ext cx="3306909" cy="2485394"/>
          </a:xfrm>
          <a:prstGeom prst="rect">
            <a:avLst/>
          </a:prstGeom>
        </p:spPr>
      </p:pic>
    </p:spTree>
    <p:extLst>
      <p:ext uri="{BB962C8B-B14F-4D97-AF65-F5344CB8AC3E}">
        <p14:creationId xmlns:p14="http://schemas.microsoft.com/office/powerpoint/2010/main" val="33069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3021"/>
            <a:ext cx="8229600" cy="1060607"/>
          </a:xfrm>
        </p:spPr>
        <p:txBody>
          <a:bodyPr>
            <a:normAutofit fontScale="90000"/>
          </a:bodyPr>
          <a:lstStyle/>
          <a:p>
            <a:r>
              <a:rPr lang="en-GB" b="1" dirty="0">
                <a:latin typeface="Gotham" panose="02000604030000020004" pitchFamily="50" charset="0"/>
              </a:rPr>
              <a:t>SVC Extended Induction Programme</a:t>
            </a:r>
          </a:p>
        </p:txBody>
      </p:sp>
      <p:sp>
        <p:nvSpPr>
          <p:cNvPr id="4" name="Footer Placeholder 3"/>
          <p:cNvSpPr>
            <a:spLocks noGrp="1"/>
          </p:cNvSpPr>
          <p:nvPr>
            <p:ph type="ftr" sz="quarter" idx="11"/>
          </p:nvPr>
        </p:nvSpPr>
        <p:spPr/>
        <p:txBody>
          <a:bodyPr/>
          <a:lstStyle/>
          <a:p>
            <a:endParaRPr lang="en-GB" dirty="0"/>
          </a:p>
        </p:txBody>
      </p:sp>
      <p:sp>
        <p:nvSpPr>
          <p:cNvPr id="8" name="Content Placeholder 2"/>
          <p:cNvSpPr txBox="1">
            <a:spLocks/>
          </p:cNvSpPr>
          <p:nvPr/>
        </p:nvSpPr>
        <p:spPr>
          <a:xfrm>
            <a:off x="457200" y="3780063"/>
            <a:ext cx="8229600" cy="69952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dirty="0">
              <a:solidFill>
                <a:srgbClr val="FF0000"/>
              </a:solidFill>
            </a:endParaRPr>
          </a:p>
        </p:txBody>
      </p:sp>
      <p:pic>
        <p:nvPicPr>
          <p:cNvPr id="11"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6212" y="1918252"/>
            <a:ext cx="3864909" cy="2898016"/>
          </a:xfrm>
        </p:spPr>
      </p:pic>
      <p:pic>
        <p:nvPicPr>
          <p:cNvPr id="12"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4970" y="4014164"/>
            <a:ext cx="3105831" cy="2329374"/>
          </a:xfrm>
          <a:prstGeom prst="rect">
            <a:avLst/>
          </a:prstGeom>
        </p:spPr>
      </p:pic>
      <p:pic>
        <p:nvPicPr>
          <p:cNvPr id="13"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2238" y="1935542"/>
            <a:ext cx="4303445" cy="2544048"/>
          </a:xfrm>
          <a:prstGeom prst="rect">
            <a:avLst/>
          </a:prstGeom>
        </p:spPr>
      </p:pic>
    </p:spTree>
    <p:extLst>
      <p:ext uri="{BB962C8B-B14F-4D97-AF65-F5344CB8AC3E}">
        <p14:creationId xmlns:p14="http://schemas.microsoft.com/office/powerpoint/2010/main" val="186105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latin typeface="Gotham" panose="02000604030000020004" pitchFamily="50" charset="0"/>
              </a:rPr>
              <a:t>Mr Pankhania</a:t>
            </a:r>
          </a:p>
        </p:txBody>
      </p:sp>
      <p:sp>
        <p:nvSpPr>
          <p:cNvPr id="3" name="Subtitle 2"/>
          <p:cNvSpPr>
            <a:spLocks noGrp="1"/>
          </p:cNvSpPr>
          <p:nvPr>
            <p:ph type="subTitle" idx="1"/>
          </p:nvPr>
        </p:nvSpPr>
        <p:spPr>
          <a:xfrm>
            <a:off x="1371600" y="3429000"/>
            <a:ext cx="6400800" cy="1752600"/>
          </a:xfrm>
        </p:spPr>
        <p:txBody>
          <a:bodyPr/>
          <a:lstStyle/>
          <a:p>
            <a:r>
              <a:rPr lang="en-GB" b="1" dirty="0">
                <a:latin typeface="Gotham" panose="02000604030000020004" pitchFamily="50" charset="0"/>
              </a:rPr>
              <a:t>Head of Year 7</a:t>
            </a:r>
          </a:p>
        </p:txBody>
      </p:sp>
    </p:spTree>
    <p:extLst>
      <p:ext uri="{BB962C8B-B14F-4D97-AF65-F5344CB8AC3E}">
        <p14:creationId xmlns:p14="http://schemas.microsoft.com/office/powerpoint/2010/main" val="1758086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a:xfrm>
            <a:off x="156753" y="874359"/>
            <a:ext cx="8765177" cy="1060607"/>
          </a:xfrm>
        </p:spPr>
        <p:txBody>
          <a:bodyPr>
            <a:normAutofit/>
          </a:bodyPr>
          <a:lstStyle/>
          <a:p>
            <a:pPr eaLnBrk="1" hangingPunct="1"/>
            <a:r>
              <a:rPr lang="en-GB" altLang="en-US" sz="3600" b="1" dirty="0">
                <a:latin typeface="Gotham" panose="02000604030000020004" pitchFamily="50" charset="0"/>
              </a:rPr>
              <a:t>Students’ FAQs about the first day</a:t>
            </a:r>
          </a:p>
        </p:txBody>
      </p:sp>
      <p:sp>
        <p:nvSpPr>
          <p:cNvPr id="22532" name="Content Placeholder 2"/>
          <p:cNvSpPr>
            <a:spLocks noGrp="1"/>
          </p:cNvSpPr>
          <p:nvPr>
            <p:ph idx="1"/>
          </p:nvPr>
        </p:nvSpPr>
        <p:spPr>
          <a:xfrm>
            <a:off x="457200" y="1934966"/>
            <a:ext cx="8229600" cy="4426645"/>
          </a:xfrm>
        </p:spPr>
        <p:txBody>
          <a:bodyPr>
            <a:normAutofit fontScale="92500" lnSpcReduction="20000"/>
          </a:bodyPr>
          <a:lstStyle/>
          <a:p>
            <a:pPr marL="0" indent="0" eaLnBrk="1" hangingPunct="1">
              <a:lnSpc>
                <a:spcPct val="80000"/>
              </a:lnSpc>
              <a:buNone/>
            </a:pPr>
            <a:r>
              <a:rPr lang="en-GB" altLang="en-US" sz="2000" b="1" dirty="0">
                <a:solidFill>
                  <a:srgbClr val="7030A0"/>
                </a:solidFill>
                <a:latin typeface="Gotham" panose="02000604030000020004" pitchFamily="50" charset="0"/>
              </a:rPr>
              <a:t>Where do I go when I arrive?</a:t>
            </a:r>
          </a:p>
          <a:p>
            <a:pPr eaLnBrk="1" hangingPunct="1">
              <a:lnSpc>
                <a:spcPct val="120000"/>
              </a:lnSpc>
              <a:buFont typeface="Wingdings" panose="05000000000000000000" pitchFamily="2" charset="2"/>
              <a:buChar char="§"/>
            </a:pPr>
            <a:r>
              <a:rPr lang="en-GB" altLang="en-US" sz="2000" dirty="0">
                <a:solidFill>
                  <a:srgbClr val="008000"/>
                </a:solidFill>
                <a:latin typeface="Gotham" panose="02000604030000020004" pitchFamily="50" charset="0"/>
              </a:rPr>
              <a:t>The Main Hall – Year 7 students should be sat in their seats as the bell sounds at 8:45am</a:t>
            </a:r>
          </a:p>
          <a:p>
            <a:pPr marL="0" indent="0" eaLnBrk="1" hangingPunct="1">
              <a:lnSpc>
                <a:spcPct val="80000"/>
              </a:lnSpc>
              <a:buNone/>
            </a:pPr>
            <a:endParaRPr lang="en-GB" altLang="en-US" sz="2000" dirty="0">
              <a:latin typeface="Gotham" panose="02000604030000020004" pitchFamily="50" charset="0"/>
            </a:endParaRPr>
          </a:p>
          <a:p>
            <a:pPr marL="0" indent="0" eaLnBrk="1" hangingPunct="1">
              <a:lnSpc>
                <a:spcPct val="80000"/>
              </a:lnSpc>
              <a:buNone/>
            </a:pPr>
            <a:r>
              <a:rPr lang="en-GB" altLang="en-US" sz="2000" b="1" dirty="0">
                <a:solidFill>
                  <a:srgbClr val="7030A0"/>
                </a:solidFill>
                <a:latin typeface="Gotham" panose="02000604030000020004" pitchFamily="50" charset="0"/>
              </a:rPr>
              <a:t>What do I do that day?</a:t>
            </a:r>
          </a:p>
          <a:p>
            <a:pPr eaLnBrk="1" hangingPunct="1">
              <a:lnSpc>
                <a:spcPct val="80000"/>
              </a:lnSpc>
              <a:buFont typeface="Wingdings" panose="05000000000000000000" pitchFamily="2" charset="2"/>
              <a:buChar char="§"/>
            </a:pPr>
            <a:r>
              <a:rPr lang="en-GB" altLang="en-US" sz="2000" dirty="0">
                <a:solidFill>
                  <a:srgbClr val="008000"/>
                </a:solidFill>
                <a:latin typeface="Gotham" panose="02000604030000020004" pitchFamily="50" charset="0"/>
              </a:rPr>
              <a:t>Morning with their tutor – expectations / timetables etc.</a:t>
            </a:r>
          </a:p>
          <a:p>
            <a:pPr eaLnBrk="1" hangingPunct="1">
              <a:lnSpc>
                <a:spcPct val="80000"/>
              </a:lnSpc>
              <a:buFont typeface="Wingdings" panose="05000000000000000000" pitchFamily="2" charset="2"/>
              <a:buChar char="§"/>
            </a:pPr>
            <a:r>
              <a:rPr lang="en-GB" altLang="en-US" sz="2000" dirty="0">
                <a:solidFill>
                  <a:srgbClr val="008000"/>
                </a:solidFill>
                <a:latin typeface="Gotham" panose="02000604030000020004" pitchFamily="50" charset="0"/>
              </a:rPr>
              <a:t>Lunch</a:t>
            </a:r>
          </a:p>
          <a:p>
            <a:pPr eaLnBrk="1" hangingPunct="1">
              <a:lnSpc>
                <a:spcPct val="80000"/>
              </a:lnSpc>
              <a:buFont typeface="Wingdings" panose="05000000000000000000" pitchFamily="2" charset="2"/>
              <a:buChar char="§"/>
            </a:pPr>
            <a:r>
              <a:rPr lang="en-GB" altLang="en-US" sz="2000" dirty="0">
                <a:solidFill>
                  <a:srgbClr val="008000"/>
                </a:solidFill>
                <a:latin typeface="Gotham" panose="02000604030000020004" pitchFamily="50" charset="0"/>
              </a:rPr>
              <a:t>Period 4 &amp; 5 = Timetabled lessons</a:t>
            </a:r>
          </a:p>
          <a:p>
            <a:pPr eaLnBrk="1" hangingPunct="1">
              <a:lnSpc>
                <a:spcPct val="80000"/>
              </a:lnSpc>
              <a:buFont typeface="Wingdings" panose="05000000000000000000" pitchFamily="2" charset="2"/>
              <a:buChar char="§"/>
            </a:pPr>
            <a:endParaRPr lang="en-GB" altLang="en-US" sz="2000" dirty="0">
              <a:solidFill>
                <a:srgbClr val="008000"/>
              </a:solidFill>
              <a:latin typeface="Gotham" panose="02000604030000020004" pitchFamily="50" charset="0"/>
            </a:endParaRPr>
          </a:p>
          <a:p>
            <a:pPr marL="0" indent="0" eaLnBrk="1" hangingPunct="1">
              <a:lnSpc>
                <a:spcPct val="80000"/>
              </a:lnSpc>
              <a:buNone/>
            </a:pPr>
            <a:r>
              <a:rPr lang="en-GB" altLang="en-US" sz="2000" b="1" dirty="0">
                <a:solidFill>
                  <a:srgbClr val="7030A0"/>
                </a:solidFill>
                <a:latin typeface="Gotham" panose="02000604030000020004" pitchFamily="50" charset="0"/>
              </a:rPr>
              <a:t>What do I need?</a:t>
            </a:r>
          </a:p>
          <a:p>
            <a:pPr eaLnBrk="1" hangingPunct="1">
              <a:lnSpc>
                <a:spcPct val="80000"/>
              </a:lnSpc>
              <a:buFont typeface="Wingdings" panose="05000000000000000000" pitchFamily="2" charset="2"/>
              <a:buChar char="§"/>
            </a:pPr>
            <a:r>
              <a:rPr lang="en-GB" altLang="en-US" sz="2000" dirty="0">
                <a:solidFill>
                  <a:srgbClr val="008000"/>
                </a:solidFill>
                <a:latin typeface="Gotham" panose="02000604030000020004" pitchFamily="50" charset="0"/>
              </a:rPr>
              <a:t>Full school uniform</a:t>
            </a:r>
          </a:p>
          <a:p>
            <a:pPr eaLnBrk="1" hangingPunct="1">
              <a:lnSpc>
                <a:spcPct val="80000"/>
              </a:lnSpc>
              <a:buFont typeface="Wingdings" panose="05000000000000000000" pitchFamily="2" charset="2"/>
              <a:buChar char="§"/>
            </a:pPr>
            <a:r>
              <a:rPr lang="en-GB" altLang="en-US" sz="2000" dirty="0">
                <a:solidFill>
                  <a:srgbClr val="008000"/>
                </a:solidFill>
                <a:latin typeface="Gotham" panose="02000604030000020004" pitchFamily="50" charset="0"/>
              </a:rPr>
              <a:t>School bag</a:t>
            </a:r>
          </a:p>
          <a:p>
            <a:pPr eaLnBrk="1" hangingPunct="1">
              <a:lnSpc>
                <a:spcPct val="80000"/>
              </a:lnSpc>
              <a:buFont typeface="Wingdings" panose="05000000000000000000" pitchFamily="2" charset="2"/>
              <a:buChar char="§"/>
            </a:pPr>
            <a:r>
              <a:rPr lang="en-GB" altLang="en-US" sz="2000" dirty="0">
                <a:solidFill>
                  <a:srgbClr val="008000"/>
                </a:solidFill>
                <a:latin typeface="Gotham" panose="02000604030000020004" pitchFamily="50" charset="0"/>
              </a:rPr>
              <a:t>Pencil case (pen/pencil/ruler/rubber/green pen)</a:t>
            </a:r>
          </a:p>
          <a:p>
            <a:pPr eaLnBrk="1" hangingPunct="1">
              <a:lnSpc>
                <a:spcPct val="80000"/>
              </a:lnSpc>
            </a:pPr>
            <a:endParaRPr lang="en-GB" altLang="en-US" sz="2000" dirty="0">
              <a:latin typeface="Gotham" panose="02000604030000020004" pitchFamily="50" charset="0"/>
            </a:endParaRPr>
          </a:p>
          <a:p>
            <a:pPr marL="0" indent="0" eaLnBrk="1" hangingPunct="1">
              <a:lnSpc>
                <a:spcPct val="80000"/>
              </a:lnSpc>
              <a:buNone/>
            </a:pPr>
            <a:r>
              <a:rPr lang="en-GB" altLang="en-US" sz="2000" b="1" dirty="0">
                <a:solidFill>
                  <a:srgbClr val="7030A0"/>
                </a:solidFill>
                <a:latin typeface="Gotham" panose="02000604030000020004" pitchFamily="50" charset="0"/>
              </a:rPr>
              <a:t>How do I get home?</a:t>
            </a:r>
          </a:p>
          <a:p>
            <a:pPr eaLnBrk="1" hangingPunct="1">
              <a:lnSpc>
                <a:spcPct val="80000"/>
              </a:lnSpc>
              <a:buFont typeface="Wingdings" panose="05000000000000000000" pitchFamily="2" charset="2"/>
              <a:buChar char="§"/>
            </a:pPr>
            <a:r>
              <a:rPr lang="en-GB" altLang="en-US" sz="2000" dirty="0">
                <a:solidFill>
                  <a:srgbClr val="008000"/>
                </a:solidFill>
                <a:latin typeface="Gotham" panose="02000604030000020004" pitchFamily="50" charset="0"/>
              </a:rPr>
              <a:t>Ensure your son / daughter is aware of how they are getting home.  </a:t>
            </a:r>
          </a:p>
          <a:p>
            <a:pPr eaLnBrk="1" hangingPunct="1">
              <a:lnSpc>
                <a:spcPct val="80000"/>
              </a:lnSpc>
              <a:buFont typeface="Wingdings" panose="05000000000000000000" pitchFamily="2" charset="2"/>
              <a:buChar char="§"/>
            </a:pPr>
            <a:r>
              <a:rPr lang="en-GB" altLang="en-US" sz="2000" dirty="0">
                <a:solidFill>
                  <a:srgbClr val="008000"/>
                </a:solidFill>
                <a:latin typeface="Gotham" panose="02000604030000020004" pitchFamily="50" charset="0"/>
              </a:rPr>
              <a:t>Is anyone picking them up? Where are they meeting them?</a:t>
            </a:r>
          </a:p>
        </p:txBody>
      </p:sp>
    </p:spTree>
    <p:extLst>
      <p:ext uri="{BB962C8B-B14F-4D97-AF65-F5344CB8AC3E}">
        <p14:creationId xmlns:p14="http://schemas.microsoft.com/office/powerpoint/2010/main" val="257696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2">
                                            <p:txEl>
                                              <p:pRg st="1" end="1"/>
                                            </p:txEl>
                                          </p:spTgt>
                                        </p:tgtEl>
                                        <p:attrNameLst>
                                          <p:attrName>style.visibility</p:attrName>
                                        </p:attrNameLst>
                                      </p:cBhvr>
                                      <p:to>
                                        <p:strVal val="visible"/>
                                      </p:to>
                                    </p:set>
                                    <p:animEffect transition="in" filter="fade">
                                      <p:cBhvr>
                                        <p:cTn id="7" dur="500"/>
                                        <p:tgtEl>
                                          <p:spTgt spid="2253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2">
                                            <p:txEl>
                                              <p:pRg st="4" end="4"/>
                                            </p:txEl>
                                          </p:spTgt>
                                        </p:tgtEl>
                                        <p:attrNameLst>
                                          <p:attrName>style.visibility</p:attrName>
                                        </p:attrNameLst>
                                      </p:cBhvr>
                                      <p:to>
                                        <p:strVal val="visible"/>
                                      </p:to>
                                    </p:set>
                                    <p:animEffect transition="in" filter="fade">
                                      <p:cBhvr>
                                        <p:cTn id="12" dur="500"/>
                                        <p:tgtEl>
                                          <p:spTgt spid="22532">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2532">
                                            <p:txEl>
                                              <p:pRg st="5" end="5"/>
                                            </p:txEl>
                                          </p:spTgt>
                                        </p:tgtEl>
                                        <p:attrNameLst>
                                          <p:attrName>style.visibility</p:attrName>
                                        </p:attrNameLst>
                                      </p:cBhvr>
                                      <p:to>
                                        <p:strVal val="visible"/>
                                      </p:to>
                                    </p:set>
                                    <p:animEffect transition="in" filter="fade">
                                      <p:cBhvr>
                                        <p:cTn id="15" dur="500"/>
                                        <p:tgtEl>
                                          <p:spTgt spid="2253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2532">
                                            <p:txEl>
                                              <p:pRg st="6" end="6"/>
                                            </p:txEl>
                                          </p:spTgt>
                                        </p:tgtEl>
                                        <p:attrNameLst>
                                          <p:attrName>style.visibility</p:attrName>
                                        </p:attrNameLst>
                                      </p:cBhvr>
                                      <p:to>
                                        <p:strVal val="visible"/>
                                      </p:to>
                                    </p:set>
                                    <p:animEffect transition="in" filter="fade">
                                      <p:cBhvr>
                                        <p:cTn id="18" dur="500"/>
                                        <p:tgtEl>
                                          <p:spTgt spid="22532">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532">
                                            <p:txEl>
                                              <p:pRg st="9" end="9"/>
                                            </p:txEl>
                                          </p:spTgt>
                                        </p:tgtEl>
                                        <p:attrNameLst>
                                          <p:attrName>style.visibility</p:attrName>
                                        </p:attrNameLst>
                                      </p:cBhvr>
                                      <p:to>
                                        <p:strVal val="visible"/>
                                      </p:to>
                                    </p:set>
                                    <p:animEffect transition="in" filter="fade">
                                      <p:cBhvr>
                                        <p:cTn id="23" dur="500"/>
                                        <p:tgtEl>
                                          <p:spTgt spid="22532">
                                            <p:txEl>
                                              <p:pRg st="9" end="9"/>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2532">
                                            <p:txEl>
                                              <p:pRg st="10" end="10"/>
                                            </p:txEl>
                                          </p:spTgt>
                                        </p:tgtEl>
                                        <p:attrNameLst>
                                          <p:attrName>style.visibility</p:attrName>
                                        </p:attrNameLst>
                                      </p:cBhvr>
                                      <p:to>
                                        <p:strVal val="visible"/>
                                      </p:to>
                                    </p:set>
                                    <p:animEffect transition="in" filter="fade">
                                      <p:cBhvr>
                                        <p:cTn id="26" dur="500"/>
                                        <p:tgtEl>
                                          <p:spTgt spid="22532">
                                            <p:txEl>
                                              <p:pRg st="10" end="1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2532">
                                            <p:txEl>
                                              <p:pRg st="11" end="11"/>
                                            </p:txEl>
                                          </p:spTgt>
                                        </p:tgtEl>
                                        <p:attrNameLst>
                                          <p:attrName>style.visibility</p:attrName>
                                        </p:attrNameLst>
                                      </p:cBhvr>
                                      <p:to>
                                        <p:strVal val="visible"/>
                                      </p:to>
                                    </p:set>
                                    <p:animEffect transition="in" filter="fade">
                                      <p:cBhvr>
                                        <p:cTn id="29" dur="500"/>
                                        <p:tgtEl>
                                          <p:spTgt spid="22532">
                                            <p:txEl>
                                              <p:pRg st="11" end="1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2532">
                                            <p:txEl>
                                              <p:pRg st="14" end="14"/>
                                            </p:txEl>
                                          </p:spTgt>
                                        </p:tgtEl>
                                        <p:attrNameLst>
                                          <p:attrName>style.visibility</p:attrName>
                                        </p:attrNameLst>
                                      </p:cBhvr>
                                      <p:to>
                                        <p:strVal val="visible"/>
                                      </p:to>
                                    </p:set>
                                    <p:animEffect transition="in" filter="fade">
                                      <p:cBhvr>
                                        <p:cTn id="34" dur="500"/>
                                        <p:tgtEl>
                                          <p:spTgt spid="22532">
                                            <p:txEl>
                                              <p:pRg st="14" end="14"/>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2532">
                                            <p:txEl>
                                              <p:pRg st="15" end="15"/>
                                            </p:txEl>
                                          </p:spTgt>
                                        </p:tgtEl>
                                        <p:attrNameLst>
                                          <p:attrName>style.visibility</p:attrName>
                                        </p:attrNameLst>
                                      </p:cBhvr>
                                      <p:to>
                                        <p:strVal val="visible"/>
                                      </p:to>
                                    </p:set>
                                    <p:animEffect transition="in" filter="fade">
                                      <p:cBhvr>
                                        <p:cTn id="37" dur="500"/>
                                        <p:tgtEl>
                                          <p:spTgt spid="2253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10957" y="1117354"/>
            <a:ext cx="5552738" cy="830997"/>
          </a:xfrm>
          <a:prstGeom prst="rect">
            <a:avLst/>
          </a:prstGeom>
          <a:noFill/>
        </p:spPr>
        <p:txBody>
          <a:bodyPr wrap="none">
            <a:spAutoFit/>
          </a:bodyPr>
          <a:lstStyle/>
          <a:p>
            <a:pPr algn="ctr">
              <a:defRPr/>
            </a:pPr>
            <a:r>
              <a:rPr lang="en-GB" sz="4800" b="1" dirty="0"/>
              <a:t>Aims for this evening</a:t>
            </a:r>
          </a:p>
        </p:txBody>
      </p:sp>
      <p:graphicFrame>
        <p:nvGraphicFramePr>
          <p:cNvPr id="6" name="Diagram 5"/>
          <p:cNvGraphicFramePr/>
          <p:nvPr>
            <p:extLst>
              <p:ext uri="{D42A27DB-BD31-4B8C-83A1-F6EECF244321}">
                <p14:modId xmlns:p14="http://schemas.microsoft.com/office/powerpoint/2010/main" val="4113178855"/>
              </p:ext>
            </p:extLst>
          </p:nvPr>
        </p:nvGraphicFramePr>
        <p:xfrm>
          <a:off x="220424" y="1825067"/>
          <a:ext cx="8712968"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888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F22F0-DF1D-45F6-87E2-E41CC717F2CB}"/>
              </a:ext>
            </a:extLst>
          </p:cNvPr>
          <p:cNvSpPr>
            <a:spLocks noGrp="1"/>
          </p:cNvSpPr>
          <p:nvPr>
            <p:ph type="title"/>
          </p:nvPr>
        </p:nvSpPr>
        <p:spPr>
          <a:xfrm>
            <a:off x="457200" y="919460"/>
            <a:ext cx="8229600" cy="1060607"/>
          </a:xfrm>
        </p:spPr>
        <p:txBody>
          <a:bodyPr/>
          <a:lstStyle/>
          <a:p>
            <a:r>
              <a:rPr lang="en-GB" b="1" dirty="0">
                <a:latin typeface="Gotham" panose="020B0604020202020204" charset="0"/>
              </a:rPr>
              <a:t>Other common questions</a:t>
            </a:r>
          </a:p>
        </p:txBody>
      </p:sp>
      <p:sp>
        <p:nvSpPr>
          <p:cNvPr id="3" name="Content Placeholder 2">
            <a:extLst>
              <a:ext uri="{FF2B5EF4-FFF2-40B4-BE49-F238E27FC236}">
                <a16:creationId xmlns:a16="http://schemas.microsoft.com/office/drawing/2014/main" id="{C73F7D89-2E2F-4089-8046-94245379E2DF}"/>
              </a:ext>
            </a:extLst>
          </p:cNvPr>
          <p:cNvSpPr>
            <a:spLocks noGrp="1"/>
          </p:cNvSpPr>
          <p:nvPr>
            <p:ph idx="1"/>
          </p:nvPr>
        </p:nvSpPr>
        <p:spPr>
          <a:xfrm>
            <a:off x="457200" y="1933733"/>
            <a:ext cx="8229600" cy="4144247"/>
          </a:xfrm>
        </p:spPr>
        <p:txBody>
          <a:bodyPr>
            <a:normAutofit fontScale="85000" lnSpcReduction="20000"/>
          </a:bodyPr>
          <a:lstStyle/>
          <a:p>
            <a:r>
              <a:rPr lang="en-GB" altLang="en-US" b="1" dirty="0">
                <a:solidFill>
                  <a:schemeClr val="accent4">
                    <a:lumMod val="75000"/>
                  </a:schemeClr>
                </a:solidFill>
                <a:latin typeface="Gotham" panose="02000604030000020004" pitchFamily="50" charset="0"/>
              </a:rPr>
              <a:t>Is my child allowed to bring a mobile phone with them?</a:t>
            </a:r>
          </a:p>
          <a:p>
            <a:r>
              <a:rPr lang="en-GB" altLang="en-US" sz="2100" b="1" i="1" dirty="0">
                <a:solidFill>
                  <a:srgbClr val="00B050"/>
                </a:solidFill>
                <a:latin typeface="Gotham" panose="02000604030000020004" pitchFamily="50" charset="0"/>
              </a:rPr>
              <a:t>Mobile phones are not allowed in school. If students are seen with a phone, it will be confiscated and returned the next day at 3pm.</a:t>
            </a:r>
          </a:p>
          <a:p>
            <a:r>
              <a:rPr lang="en-GB" altLang="en-US" sz="2100" b="1" i="1" dirty="0">
                <a:solidFill>
                  <a:srgbClr val="00B050"/>
                </a:solidFill>
                <a:latin typeface="Gotham" panose="02000604030000020004" pitchFamily="50" charset="0"/>
              </a:rPr>
              <a:t>If you would like your child to bring a phone to school, it can be handed into reception or to Mrs Williams.</a:t>
            </a:r>
            <a:endParaRPr lang="en-GB" altLang="en-US" b="1" i="1" dirty="0">
              <a:solidFill>
                <a:srgbClr val="00B050"/>
              </a:solidFill>
              <a:latin typeface="Gotham" panose="02000604030000020004" pitchFamily="50" charset="0"/>
            </a:endParaRPr>
          </a:p>
          <a:p>
            <a:r>
              <a:rPr lang="en-GB" b="1" dirty="0">
                <a:solidFill>
                  <a:schemeClr val="accent4">
                    <a:lumMod val="75000"/>
                  </a:schemeClr>
                </a:solidFill>
              </a:rPr>
              <a:t>What happens if my child is late?</a:t>
            </a:r>
          </a:p>
          <a:p>
            <a:r>
              <a:rPr lang="en-GB" sz="2200" b="1" i="1" dirty="0">
                <a:solidFill>
                  <a:srgbClr val="00B050"/>
                </a:solidFill>
              </a:rPr>
              <a:t>If your child is late to registration they will be given a late detention at break time. </a:t>
            </a:r>
          </a:p>
          <a:p>
            <a:r>
              <a:rPr lang="en-GB" b="1" dirty="0">
                <a:solidFill>
                  <a:schemeClr val="accent4">
                    <a:lumMod val="75000"/>
                  </a:schemeClr>
                </a:solidFill>
              </a:rPr>
              <a:t>What about lunch arrangements?</a:t>
            </a:r>
          </a:p>
          <a:p>
            <a:r>
              <a:rPr lang="en-GB" sz="2200" b="1" i="1" dirty="0">
                <a:solidFill>
                  <a:srgbClr val="00B050"/>
                </a:solidFill>
              </a:rPr>
              <a:t>Students may bring a packed lunch or have food in school. If eligible for free school meals £2.50 (cost of a meal) will be added to their ID card each day. if not, cards can be topped up on line through School Gateway or in school with cash at the machines.</a:t>
            </a:r>
          </a:p>
        </p:txBody>
      </p:sp>
      <p:sp>
        <p:nvSpPr>
          <p:cNvPr id="4" name="Footer Placeholder 3">
            <a:extLst>
              <a:ext uri="{FF2B5EF4-FFF2-40B4-BE49-F238E27FC236}">
                <a16:creationId xmlns:a16="http://schemas.microsoft.com/office/drawing/2014/main" id="{B0DD9A37-9246-4F61-AC9D-B5A2A17CE7D4}"/>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794281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p:txBody>
          <a:bodyPr/>
          <a:lstStyle/>
          <a:p>
            <a:pPr eaLnBrk="1" hangingPunct="1"/>
            <a:r>
              <a:rPr lang="en-GB" altLang="en-US" b="1" dirty="0">
                <a:latin typeface="Gotham" panose="02000604030000020004" pitchFamily="50" charset="0"/>
              </a:rPr>
              <a:t>Tutor Groups</a:t>
            </a:r>
            <a:endParaRPr lang="en-US" altLang="en-US" b="1" dirty="0">
              <a:latin typeface="Gotham" panose="02000604030000020004" pitchFamily="50" charset="0"/>
            </a:endParaRPr>
          </a:p>
        </p:txBody>
      </p:sp>
      <p:sp>
        <p:nvSpPr>
          <p:cNvPr id="16387" name="Rectangle 3"/>
          <p:cNvSpPr>
            <a:spLocks noGrp="1" noChangeArrowheads="1"/>
          </p:cNvSpPr>
          <p:nvPr>
            <p:ph sz="half" idx="1"/>
          </p:nvPr>
        </p:nvSpPr>
        <p:spPr>
          <a:xfrm>
            <a:off x="457200" y="2269211"/>
            <a:ext cx="2002971" cy="3953814"/>
          </a:xfrm>
        </p:spPr>
        <p:txBody>
          <a:bodyPr>
            <a:normAutofit fontScale="70000" lnSpcReduction="20000"/>
          </a:bodyPr>
          <a:lstStyle/>
          <a:p>
            <a:pPr eaLnBrk="1" hangingPunct="1"/>
            <a:r>
              <a:rPr lang="en-GB" altLang="en-US" sz="2800" dirty="0">
                <a:latin typeface="Gotham" panose="02000604030000020004" pitchFamily="50" charset="0"/>
              </a:rPr>
              <a:t>Tutor groups are not based on ability.</a:t>
            </a:r>
          </a:p>
          <a:p>
            <a:pPr eaLnBrk="1" hangingPunct="1"/>
            <a:r>
              <a:rPr lang="en-GB" altLang="en-US" sz="2800" dirty="0">
                <a:latin typeface="Gotham" panose="02000604030000020004" pitchFamily="50" charset="0"/>
              </a:rPr>
              <a:t>Year 7 are taught mainly in their tutor groups but are </a:t>
            </a:r>
            <a:r>
              <a:rPr lang="en-GB" altLang="en-US" dirty="0">
                <a:latin typeface="Gotham" panose="02000604030000020004" pitchFamily="50" charset="0"/>
              </a:rPr>
              <a:t>regrouped</a:t>
            </a:r>
            <a:r>
              <a:rPr lang="en-GB" altLang="en-US" sz="2800" dirty="0">
                <a:latin typeface="Gotham" panose="02000604030000020004" pitchFamily="50" charset="0"/>
              </a:rPr>
              <a:t> in some subjects.</a:t>
            </a:r>
          </a:p>
          <a:p>
            <a:pPr eaLnBrk="1" hangingPunct="1"/>
            <a:endParaRPr lang="en-GB" altLang="en-US" dirty="0"/>
          </a:p>
          <a:p>
            <a:pPr eaLnBrk="1" hangingPunct="1"/>
            <a:endParaRPr lang="en-GB" altLang="en-US" sz="2400" dirty="0"/>
          </a:p>
          <a:p>
            <a:pPr eaLnBrk="1" hangingPunct="1"/>
            <a:endParaRPr lang="en-US" altLang="en-US" sz="2400" dirty="0"/>
          </a:p>
        </p:txBody>
      </p:sp>
      <p:sp>
        <p:nvSpPr>
          <p:cNvPr id="7" name="Content Placeholder 6">
            <a:extLst>
              <a:ext uri="{FF2B5EF4-FFF2-40B4-BE49-F238E27FC236}">
                <a16:creationId xmlns:a16="http://schemas.microsoft.com/office/drawing/2014/main" id="{85C85131-E64A-4730-ABE5-0CE5F1F8319E}"/>
              </a:ext>
            </a:extLst>
          </p:cNvPr>
          <p:cNvSpPr>
            <a:spLocks noGrp="1"/>
          </p:cNvSpPr>
          <p:nvPr>
            <p:ph sz="half" idx="2"/>
          </p:nvPr>
        </p:nvSpPr>
        <p:spPr>
          <a:xfrm>
            <a:off x="2683329" y="2200387"/>
            <a:ext cx="6221185" cy="3953814"/>
          </a:xfrm>
        </p:spPr>
        <p:txBody>
          <a:bodyPr>
            <a:normAutofit fontScale="70000" lnSpcReduction="20000"/>
          </a:bodyPr>
          <a:lstStyle/>
          <a:p>
            <a:pPr fontAlgn="ctr"/>
            <a:r>
              <a:rPr lang="en-GB" dirty="0"/>
              <a:t>7.1   Mr Oxspring (Hi) </a:t>
            </a:r>
          </a:p>
          <a:p>
            <a:pPr fontAlgn="ctr"/>
            <a:r>
              <a:rPr lang="en-GB" dirty="0"/>
              <a:t>7.2   Mr  Neilson (Ge)</a:t>
            </a:r>
          </a:p>
          <a:p>
            <a:pPr fontAlgn="ctr"/>
            <a:r>
              <a:rPr lang="en-GB" dirty="0"/>
              <a:t>7.3   Miss Vindhani (Ma) + Mrs Chandarana (Ma)</a:t>
            </a:r>
          </a:p>
          <a:p>
            <a:pPr fontAlgn="ctr"/>
            <a:r>
              <a:rPr lang="en-GB" dirty="0"/>
              <a:t>7.4   Mrs Cobourne (MFL)</a:t>
            </a:r>
          </a:p>
          <a:p>
            <a:pPr fontAlgn="ctr"/>
            <a:r>
              <a:rPr lang="en-GB" dirty="0"/>
              <a:t>7.5   Mrs Patterson (DT)</a:t>
            </a:r>
          </a:p>
          <a:p>
            <a:pPr fontAlgn="ctr"/>
            <a:r>
              <a:rPr lang="en-GB" dirty="0"/>
              <a:t>7.6   Mr Cherrington (PE) + Miss Briggs (PE)</a:t>
            </a:r>
          </a:p>
          <a:p>
            <a:pPr fontAlgn="ctr"/>
            <a:r>
              <a:rPr lang="en-GB" dirty="0"/>
              <a:t>7.7   Miss Evans (RE)</a:t>
            </a:r>
          </a:p>
          <a:p>
            <a:pPr fontAlgn="ctr"/>
            <a:r>
              <a:rPr lang="en-GB" dirty="0"/>
              <a:t>7.8   Miss Lazar (En) + Mrs MacDougall (En)</a:t>
            </a:r>
          </a:p>
          <a:p>
            <a:pPr fontAlgn="ctr"/>
            <a:r>
              <a:rPr lang="en-GB" dirty="0"/>
              <a:t>7.9   Mr Datta (Art)</a:t>
            </a:r>
          </a:p>
          <a:p>
            <a:pPr fontAlgn="ctr"/>
            <a:r>
              <a:rPr lang="en-GB" dirty="0"/>
              <a:t>7.10 Mr Shuttlewood (IT)</a:t>
            </a:r>
          </a:p>
          <a:p>
            <a:pPr fontAlgn="ctr"/>
            <a:r>
              <a:rPr lang="en-GB" dirty="0"/>
              <a:t>7.11 Mrs Patel (Sc)/Mr Kataria (Sc) + Miss Parveen (Sc)</a:t>
            </a:r>
          </a:p>
          <a:p>
            <a:pPr fontAlgn="ctr"/>
            <a:r>
              <a:rPr lang="en-GB" dirty="0"/>
              <a:t>7.12 Mr Louth (Ma) + Mrs Rathod (Ma)</a:t>
            </a:r>
          </a:p>
          <a:p>
            <a:endParaRPr lang="en-GB" dirty="0"/>
          </a:p>
        </p:txBody>
      </p:sp>
    </p:spTree>
    <p:extLst>
      <p:ext uri="{BB962C8B-B14F-4D97-AF65-F5344CB8AC3E}">
        <p14:creationId xmlns:p14="http://schemas.microsoft.com/office/powerpoint/2010/main" val="3340849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latin typeface="Gotham" panose="02000604030000020004" pitchFamily="50" charset="0"/>
              </a:rPr>
              <a:t>Mrs Robinson</a:t>
            </a:r>
          </a:p>
        </p:txBody>
      </p:sp>
      <p:sp>
        <p:nvSpPr>
          <p:cNvPr id="3" name="Subtitle 2"/>
          <p:cNvSpPr>
            <a:spLocks noGrp="1"/>
          </p:cNvSpPr>
          <p:nvPr>
            <p:ph type="subTitle" idx="1"/>
          </p:nvPr>
        </p:nvSpPr>
        <p:spPr>
          <a:xfrm>
            <a:off x="1371600" y="3380015"/>
            <a:ext cx="6400800" cy="1752600"/>
          </a:xfrm>
        </p:spPr>
        <p:txBody>
          <a:bodyPr/>
          <a:lstStyle/>
          <a:p>
            <a:r>
              <a:rPr lang="en-GB" b="1" dirty="0">
                <a:latin typeface="Gotham" panose="02000604030000020004" pitchFamily="50" charset="0"/>
              </a:rPr>
              <a:t>Principal</a:t>
            </a:r>
          </a:p>
        </p:txBody>
      </p:sp>
    </p:spTree>
    <p:extLst>
      <p:ext uri="{BB962C8B-B14F-4D97-AF65-F5344CB8AC3E}">
        <p14:creationId xmlns:p14="http://schemas.microsoft.com/office/powerpoint/2010/main" val="1778163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GB" sz="3600" b="1" dirty="0">
                <a:latin typeface="Gotham" panose="02000604030000020004" pitchFamily="50" charset="0"/>
              </a:rPr>
              <a:t>Supporting your child through transition</a:t>
            </a:r>
            <a:endParaRPr lang="en-GB" sz="3600" u="sng" dirty="0">
              <a:latin typeface="Gotham" panose="02000604030000020004" pitchFamily="50" charset="0"/>
            </a:endParaRPr>
          </a:p>
        </p:txBody>
      </p:sp>
      <p:sp>
        <p:nvSpPr>
          <p:cNvPr id="6" name="Content Placeholder 5"/>
          <p:cNvSpPr>
            <a:spLocks noGrp="1"/>
          </p:cNvSpPr>
          <p:nvPr>
            <p:ph idx="1"/>
          </p:nvPr>
        </p:nvSpPr>
        <p:spPr>
          <a:xfrm>
            <a:off x="457200" y="2078038"/>
            <a:ext cx="8229600" cy="4144247"/>
          </a:xfrm>
        </p:spPr>
        <p:txBody>
          <a:bodyPr>
            <a:normAutofit/>
          </a:bodyPr>
          <a:lstStyle/>
          <a:p>
            <a:r>
              <a:rPr lang="en-GB" dirty="0">
                <a:latin typeface="Gotham" panose="02000604030000020004" pitchFamily="50" charset="0"/>
              </a:rPr>
              <a:t>Discuss any concerns and reassure</a:t>
            </a:r>
          </a:p>
          <a:p>
            <a:r>
              <a:rPr lang="en-GB" dirty="0">
                <a:latin typeface="Gotham" panose="02000604030000020004" pitchFamily="50" charset="0"/>
              </a:rPr>
              <a:t>Go through transition booklet</a:t>
            </a:r>
          </a:p>
          <a:p>
            <a:r>
              <a:rPr lang="en-GB" dirty="0">
                <a:latin typeface="Gotham" panose="02000604030000020004" pitchFamily="50" charset="0"/>
              </a:rPr>
              <a:t>Look through school website</a:t>
            </a:r>
          </a:p>
          <a:p>
            <a:r>
              <a:rPr lang="en-GB" dirty="0">
                <a:latin typeface="Gotham" panose="02000604030000020004" pitchFamily="50" charset="0"/>
              </a:rPr>
              <a:t>Remind your child about uniform</a:t>
            </a:r>
          </a:p>
          <a:p>
            <a:r>
              <a:rPr lang="en-GB" dirty="0">
                <a:latin typeface="Gotham" panose="02000604030000020004" pitchFamily="50" charset="0"/>
              </a:rPr>
              <a:t>Get bags ready before the first morning.</a:t>
            </a:r>
          </a:p>
          <a:p>
            <a:r>
              <a:rPr lang="en-GB" dirty="0">
                <a:latin typeface="Gotham" panose="02000604030000020004" pitchFamily="50" charset="0"/>
              </a:rPr>
              <a:t>Make sure they are happy with how they are getting home</a:t>
            </a:r>
          </a:p>
        </p:txBody>
      </p:sp>
      <p:sp>
        <p:nvSpPr>
          <p:cNvPr id="2" name="Footer Placeholder 1"/>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68032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sz="4000" b="1" dirty="0">
                <a:effectLst>
                  <a:outerShdw blurRad="38100" dist="38100" dir="2700000" algn="tl">
                    <a:srgbClr val="000000">
                      <a:alpha val="43137"/>
                    </a:srgbClr>
                  </a:outerShdw>
                </a:effectLst>
                <a:latin typeface="Gotham" panose="02000604030000020004" pitchFamily="50" charset="0"/>
              </a:rPr>
              <a:t>Uniform, Lockers and Cashless Catering </a:t>
            </a:r>
          </a:p>
        </p:txBody>
      </p:sp>
      <p:sp>
        <p:nvSpPr>
          <p:cNvPr id="25604" name="Content Placeholder 2"/>
          <p:cNvSpPr>
            <a:spLocks noGrp="1"/>
          </p:cNvSpPr>
          <p:nvPr>
            <p:ph idx="1"/>
          </p:nvPr>
        </p:nvSpPr>
        <p:spPr/>
        <p:txBody>
          <a:bodyPr>
            <a:normAutofit/>
          </a:bodyPr>
          <a:lstStyle/>
          <a:p>
            <a:pPr marL="0" indent="0" eaLnBrk="1" hangingPunct="1">
              <a:buNone/>
            </a:pPr>
            <a:r>
              <a:rPr lang="en-GB" altLang="en-US" dirty="0">
                <a:latin typeface="Gotham" panose="02000604030000020004" pitchFamily="50" charset="0"/>
              </a:rPr>
              <a:t>After this meeting you have an opportunity to;</a:t>
            </a:r>
          </a:p>
          <a:p>
            <a:pPr lvl="1" eaLnBrk="1" hangingPunct="1"/>
            <a:r>
              <a:rPr lang="en-GB" altLang="en-US" dirty="0">
                <a:latin typeface="Gotham" panose="02000604030000020004" pitchFamily="50" charset="0"/>
              </a:rPr>
              <a:t>View uniform</a:t>
            </a:r>
          </a:p>
          <a:p>
            <a:pPr lvl="1" eaLnBrk="1" hangingPunct="1"/>
            <a:r>
              <a:rPr lang="en-GB" altLang="en-US" dirty="0">
                <a:latin typeface="Gotham" panose="02000604030000020004" pitchFamily="50" charset="0"/>
              </a:rPr>
              <a:t>Talk to IT staff about any issues with </a:t>
            </a:r>
            <a:r>
              <a:rPr lang="en-GB" altLang="en-US" dirty="0" err="1">
                <a:latin typeface="Gotham" panose="02000604030000020004" pitchFamily="50" charset="0"/>
              </a:rPr>
              <a:t>SchoolGateway</a:t>
            </a:r>
            <a:endParaRPr lang="en-GB" altLang="en-US" dirty="0">
              <a:latin typeface="Gotham" panose="02000604030000020004" pitchFamily="50" charset="0"/>
            </a:endParaRPr>
          </a:p>
          <a:p>
            <a:pPr marL="457200" lvl="1" indent="0" eaLnBrk="1" hangingPunct="1">
              <a:buNone/>
            </a:pPr>
            <a:endParaRPr lang="en-GB" altLang="en-US" dirty="0"/>
          </a:p>
          <a:p>
            <a:pPr marL="88900" lvl="1" indent="0" eaLnBrk="1" hangingPunct="1">
              <a:buNone/>
            </a:pPr>
            <a:r>
              <a:rPr lang="en-GB" altLang="en-US" dirty="0">
                <a:latin typeface="Gotham" panose="02000604030000020004" pitchFamily="50" charset="0"/>
              </a:rPr>
              <a:t>If you wish, your son/daughter may take you for a quick walk around their </a:t>
            </a:r>
            <a:r>
              <a:rPr lang="en-GB" altLang="en-US">
                <a:latin typeface="Gotham" panose="02000604030000020004" pitchFamily="50" charset="0"/>
              </a:rPr>
              <a:t>new school.</a:t>
            </a:r>
            <a:endParaRPr lang="en-GB" altLang="en-US" dirty="0">
              <a:latin typeface="Gotham" panose="02000604030000020004" pitchFamily="50" charset="0"/>
            </a:endParaRPr>
          </a:p>
          <a:p>
            <a:pPr eaLnBrk="1" hangingPunct="1">
              <a:buFont typeface="Arial" charset="0"/>
              <a:buNone/>
            </a:pPr>
            <a:endParaRPr lang="en-GB" altLang="en-US" dirty="0"/>
          </a:p>
          <a:p>
            <a:pPr eaLnBrk="1" hangingPunct="1">
              <a:buFont typeface="Arial" charset="0"/>
              <a:buNone/>
            </a:pPr>
            <a:endParaRPr lang="en-GB" altLang="en-US" dirty="0"/>
          </a:p>
          <a:p>
            <a:pPr eaLnBrk="1" hangingPunct="1">
              <a:buFont typeface="Arial" charset="0"/>
              <a:buNone/>
            </a:pPr>
            <a:endParaRPr lang="en-GB" altLang="en-US" dirty="0"/>
          </a:p>
        </p:txBody>
      </p:sp>
    </p:spTree>
    <p:extLst>
      <p:ext uri="{BB962C8B-B14F-4D97-AF65-F5344CB8AC3E}">
        <p14:creationId xmlns:p14="http://schemas.microsoft.com/office/powerpoint/2010/main" val="454398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a:xfrm>
            <a:off x="423862" y="1045393"/>
            <a:ext cx="8229600" cy="1008112"/>
          </a:xfrm>
        </p:spPr>
        <p:txBody>
          <a:bodyPr/>
          <a:lstStyle/>
          <a:p>
            <a:pPr eaLnBrk="1" hangingPunct="1"/>
            <a:r>
              <a:rPr lang="en-GB" altLang="en-US" b="1" dirty="0">
                <a:effectLst>
                  <a:outerShdw blurRad="38100" dist="38100" dir="2700000" algn="tl">
                    <a:srgbClr val="000000">
                      <a:alpha val="43137"/>
                    </a:srgbClr>
                  </a:outerShdw>
                </a:effectLst>
                <a:latin typeface="Gotham" panose="02000604030000020004" pitchFamily="50" charset="0"/>
              </a:rPr>
              <a:t>Any questions?</a:t>
            </a:r>
          </a:p>
        </p:txBody>
      </p:sp>
      <p:sp>
        <p:nvSpPr>
          <p:cNvPr id="26628" name="Content Placeholder 2"/>
          <p:cNvSpPr>
            <a:spLocks noGrp="1"/>
          </p:cNvSpPr>
          <p:nvPr>
            <p:ph idx="1"/>
          </p:nvPr>
        </p:nvSpPr>
        <p:spPr>
          <a:xfrm>
            <a:off x="423862" y="2119907"/>
            <a:ext cx="8229600" cy="3024336"/>
          </a:xfrm>
        </p:spPr>
        <p:txBody>
          <a:bodyPr>
            <a:normAutofit/>
          </a:bodyPr>
          <a:lstStyle/>
          <a:p>
            <a:pPr marL="0" indent="0" algn="ctr" eaLnBrk="1" hangingPunct="1">
              <a:buNone/>
            </a:pPr>
            <a:endParaRPr lang="en-GB" altLang="en-US" dirty="0"/>
          </a:p>
          <a:p>
            <a:pPr marL="0" indent="0" algn="ctr" eaLnBrk="1" hangingPunct="1">
              <a:buNone/>
            </a:pPr>
            <a:r>
              <a:rPr lang="en-GB" altLang="en-US" dirty="0">
                <a:latin typeface="Gotham" panose="02000604030000020004" pitchFamily="50" charset="0"/>
              </a:rPr>
              <a:t>Please see a member of staff who will be willing to answer any of your questions.</a:t>
            </a:r>
          </a:p>
          <a:p>
            <a:pPr marL="0" indent="0" eaLnBrk="1" hangingPunct="1">
              <a:buNone/>
            </a:pPr>
            <a:endParaRPr lang="en-GB" altLang="en-US" dirty="0">
              <a:latin typeface="Gotham" panose="02000604030000020004" pitchFamily="50" charset="0"/>
            </a:endParaRPr>
          </a:p>
          <a:p>
            <a:pPr algn="ctr" eaLnBrk="1" hangingPunct="1">
              <a:buFont typeface="Arial" charset="0"/>
              <a:buNone/>
            </a:pPr>
            <a:r>
              <a:rPr lang="en-GB" altLang="en-US" dirty="0">
                <a:latin typeface="Gotham" panose="02000604030000020004" pitchFamily="50" charset="0"/>
              </a:rPr>
              <a:t>Thank you and welcome to Soar Valley!</a:t>
            </a:r>
          </a:p>
        </p:txBody>
      </p:sp>
    </p:spTree>
    <p:extLst>
      <p:ext uri="{BB962C8B-B14F-4D97-AF65-F5344CB8AC3E}">
        <p14:creationId xmlns:p14="http://schemas.microsoft.com/office/powerpoint/2010/main" val="1531788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8835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3921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204" y="1839783"/>
            <a:ext cx="8229600" cy="450056"/>
          </a:xfrm>
        </p:spPr>
        <p:txBody>
          <a:bodyPr>
            <a:noAutofit/>
          </a:bodyPr>
          <a:lstStyle/>
          <a:p>
            <a:pPr algn="ctr"/>
            <a:r>
              <a:rPr lang="en-GB" sz="4050" dirty="0"/>
              <a:t>CORE VALUES</a:t>
            </a:r>
          </a:p>
        </p:txBody>
      </p:sp>
      <p:sp>
        <p:nvSpPr>
          <p:cNvPr id="3" name="Text Placeholder 2"/>
          <p:cNvSpPr>
            <a:spLocks noGrp="1"/>
          </p:cNvSpPr>
          <p:nvPr>
            <p:ph type="body" idx="1"/>
          </p:nvPr>
        </p:nvSpPr>
        <p:spPr>
          <a:xfrm>
            <a:off x="528126" y="2832964"/>
            <a:ext cx="2520280" cy="660287"/>
          </a:xfrm>
        </p:spPr>
        <p:txBody>
          <a:bodyPr>
            <a:noAutofit/>
          </a:bodyPr>
          <a:lstStyle/>
          <a:p>
            <a:pPr algn="ctr"/>
            <a:r>
              <a:rPr lang="en-GB" sz="3600" dirty="0">
                <a:solidFill>
                  <a:srgbClr val="0070C0"/>
                </a:solidFill>
              </a:rPr>
              <a:t>ASPIRE</a:t>
            </a:r>
          </a:p>
        </p:txBody>
      </p:sp>
      <p:sp>
        <p:nvSpPr>
          <p:cNvPr id="4" name="Content Placeholder 3"/>
          <p:cNvSpPr>
            <a:spLocks noGrp="1"/>
          </p:cNvSpPr>
          <p:nvPr>
            <p:ph sz="half" idx="2"/>
          </p:nvPr>
        </p:nvSpPr>
        <p:spPr>
          <a:xfrm>
            <a:off x="473124" y="3493250"/>
            <a:ext cx="2520280" cy="2303180"/>
          </a:xfrm>
        </p:spPr>
        <p:txBody>
          <a:bodyPr/>
          <a:lstStyle/>
          <a:p>
            <a:pPr marL="0" indent="0" algn="ctr">
              <a:spcAft>
                <a:spcPts val="900"/>
              </a:spcAft>
              <a:buNone/>
            </a:pPr>
            <a:r>
              <a:rPr lang="en-GB" b="1" dirty="0">
                <a:solidFill>
                  <a:srgbClr val="0070C0"/>
                </a:solidFill>
              </a:rPr>
              <a:t>Effort</a:t>
            </a:r>
          </a:p>
          <a:p>
            <a:pPr marL="0" indent="0" algn="ctr">
              <a:spcAft>
                <a:spcPts val="900"/>
              </a:spcAft>
              <a:buNone/>
            </a:pPr>
            <a:r>
              <a:rPr lang="en-GB" b="1" dirty="0">
                <a:solidFill>
                  <a:srgbClr val="0070C0"/>
                </a:solidFill>
              </a:rPr>
              <a:t>High expectations</a:t>
            </a:r>
          </a:p>
          <a:p>
            <a:pPr marL="0" indent="0" algn="ctr">
              <a:spcAft>
                <a:spcPts val="900"/>
              </a:spcAft>
              <a:buNone/>
            </a:pPr>
            <a:r>
              <a:rPr lang="en-GB" b="1" dirty="0">
                <a:solidFill>
                  <a:srgbClr val="0070C0"/>
                </a:solidFill>
              </a:rPr>
              <a:t>High quality curriculum</a:t>
            </a:r>
          </a:p>
          <a:p>
            <a:pPr marL="0" indent="0">
              <a:buNone/>
            </a:pPr>
            <a:endParaRPr lang="en-GB" dirty="0"/>
          </a:p>
        </p:txBody>
      </p:sp>
      <p:sp>
        <p:nvSpPr>
          <p:cNvPr id="5" name="Text Placeholder 4"/>
          <p:cNvSpPr>
            <a:spLocks noGrp="1"/>
          </p:cNvSpPr>
          <p:nvPr>
            <p:ph type="body" sz="quarter" idx="3"/>
          </p:nvPr>
        </p:nvSpPr>
        <p:spPr>
          <a:xfrm>
            <a:off x="5891370" y="2838939"/>
            <a:ext cx="2811355" cy="657798"/>
          </a:xfrm>
        </p:spPr>
        <p:txBody>
          <a:bodyPr>
            <a:noAutofit/>
          </a:bodyPr>
          <a:lstStyle/>
          <a:p>
            <a:pPr algn="ctr"/>
            <a:r>
              <a:rPr lang="en-GB" sz="3600" dirty="0">
                <a:solidFill>
                  <a:srgbClr val="990099"/>
                </a:solidFill>
              </a:rPr>
              <a:t>ACHIEVE</a:t>
            </a:r>
          </a:p>
        </p:txBody>
      </p:sp>
      <p:sp>
        <p:nvSpPr>
          <p:cNvPr id="6" name="Content Placeholder 5"/>
          <p:cNvSpPr>
            <a:spLocks noGrp="1"/>
          </p:cNvSpPr>
          <p:nvPr>
            <p:ph sz="quarter" idx="4"/>
          </p:nvPr>
        </p:nvSpPr>
        <p:spPr>
          <a:xfrm>
            <a:off x="3106185" y="3493250"/>
            <a:ext cx="2617639" cy="2303180"/>
          </a:xfrm>
        </p:spPr>
        <p:txBody>
          <a:bodyPr/>
          <a:lstStyle/>
          <a:p>
            <a:pPr marL="0" indent="0" algn="ctr">
              <a:spcAft>
                <a:spcPts val="900"/>
              </a:spcAft>
              <a:buNone/>
            </a:pPr>
            <a:r>
              <a:rPr lang="en-GB" b="1" dirty="0">
                <a:solidFill>
                  <a:srgbClr val="92D050"/>
                </a:solidFill>
              </a:rPr>
              <a:t>Respect and relationships</a:t>
            </a:r>
          </a:p>
          <a:p>
            <a:pPr marL="0" indent="0" algn="ctr">
              <a:spcAft>
                <a:spcPts val="900"/>
              </a:spcAft>
              <a:buNone/>
            </a:pPr>
            <a:r>
              <a:rPr lang="en-GB" b="1" dirty="0">
                <a:solidFill>
                  <a:srgbClr val="92D050"/>
                </a:solidFill>
              </a:rPr>
              <a:t>Community</a:t>
            </a:r>
          </a:p>
          <a:p>
            <a:pPr marL="0" indent="0" algn="ctr">
              <a:spcAft>
                <a:spcPts val="900"/>
              </a:spcAft>
              <a:buNone/>
            </a:pPr>
            <a:r>
              <a:rPr lang="en-GB" b="1" dirty="0">
                <a:solidFill>
                  <a:srgbClr val="92D050"/>
                </a:solidFill>
              </a:rPr>
              <a:t>Participation</a:t>
            </a:r>
          </a:p>
        </p:txBody>
      </p:sp>
      <p:pic>
        <p:nvPicPr>
          <p:cNvPr id="7" name="Picture 6"/>
          <p:cNvPicPr>
            <a:picLocks noChangeAspect="1"/>
          </p:cNvPicPr>
          <p:nvPr/>
        </p:nvPicPr>
        <p:blipFill>
          <a:blip r:embed="rId2"/>
          <a:stretch>
            <a:fillRect/>
          </a:stretch>
        </p:blipFill>
        <p:spPr>
          <a:xfrm>
            <a:off x="4884494" y="2906675"/>
            <a:ext cx="2615411" cy="2889755"/>
          </a:xfrm>
          <a:prstGeom prst="rect">
            <a:avLst/>
          </a:prstGeom>
        </p:spPr>
      </p:pic>
      <p:sp>
        <p:nvSpPr>
          <p:cNvPr id="13" name="Text Placeholder 4"/>
          <p:cNvSpPr txBox="1">
            <a:spLocks/>
          </p:cNvSpPr>
          <p:nvPr/>
        </p:nvSpPr>
        <p:spPr>
          <a:xfrm>
            <a:off x="3359786" y="2764972"/>
            <a:ext cx="2110436" cy="660542"/>
          </a:xfrm>
          <a:prstGeom prst="rect">
            <a:avLst/>
          </a:prstGeom>
        </p:spPr>
        <p:txBody>
          <a:bodyPr vert="horz" lIns="68580" tIns="34290" rIns="68580" bIns="34290" rtlCol="0" anchor="b">
            <a:noAutofit/>
          </a:bodyPr>
          <a:lstStyle>
            <a:lvl1pPr marL="0" indent="0" algn="l" defTabSz="457200" rtl="0" eaLnBrk="1" latinLnBrk="0" hangingPunct="1">
              <a:spcBef>
                <a:spcPct val="20000"/>
              </a:spcBef>
              <a:buFont typeface="Arial"/>
              <a:buNone/>
              <a:defRPr sz="2400" b="1" kern="1200">
                <a:solidFill>
                  <a:schemeClr val="tx1"/>
                </a:solidFill>
                <a:latin typeface="Gotham" panose="02000604030000020004" pitchFamily="50" charset="0"/>
                <a:ea typeface="+mn-ea"/>
                <a:cs typeface="+mn-cs"/>
              </a:defRPr>
            </a:lvl1pPr>
            <a:lvl2pPr marL="457200" indent="0" algn="l" defTabSz="457200" rtl="0" eaLnBrk="1" latinLnBrk="0" hangingPunct="1">
              <a:spcBef>
                <a:spcPct val="20000"/>
              </a:spcBef>
              <a:buFont typeface="Arial"/>
              <a:buNone/>
              <a:defRPr sz="2000" b="1" kern="1200">
                <a:solidFill>
                  <a:schemeClr val="tx1"/>
                </a:solidFill>
                <a:latin typeface="Gotham" panose="02000604030000020004" pitchFamily="50" charset="0"/>
                <a:ea typeface="+mn-ea"/>
                <a:cs typeface="+mn-cs"/>
              </a:defRPr>
            </a:lvl2pPr>
            <a:lvl3pPr marL="914400" indent="0" algn="l" defTabSz="457200" rtl="0" eaLnBrk="1" latinLnBrk="0" hangingPunct="1">
              <a:spcBef>
                <a:spcPct val="20000"/>
              </a:spcBef>
              <a:buFont typeface="Arial"/>
              <a:buNone/>
              <a:defRPr sz="1800" b="1" kern="1200">
                <a:solidFill>
                  <a:schemeClr val="tx1"/>
                </a:solidFill>
                <a:latin typeface="Gotham" panose="02000604030000020004" pitchFamily="50" charset="0"/>
                <a:ea typeface="+mn-ea"/>
                <a:cs typeface="+mn-cs"/>
              </a:defRPr>
            </a:lvl3pPr>
            <a:lvl4pPr marL="1371600" indent="0" algn="l" defTabSz="457200" rtl="0" eaLnBrk="1" latinLnBrk="0" hangingPunct="1">
              <a:spcBef>
                <a:spcPct val="20000"/>
              </a:spcBef>
              <a:buFont typeface="Arial"/>
              <a:buNone/>
              <a:defRPr sz="1600" b="1" kern="1200">
                <a:solidFill>
                  <a:schemeClr val="tx1"/>
                </a:solidFill>
                <a:latin typeface="Gotham" panose="02000604030000020004" pitchFamily="50" charset="0"/>
                <a:ea typeface="+mn-ea"/>
                <a:cs typeface="+mn-cs"/>
              </a:defRPr>
            </a:lvl4pPr>
            <a:lvl5pPr marL="1828800" indent="0" algn="l" defTabSz="457200" rtl="0" eaLnBrk="1" latinLnBrk="0" hangingPunct="1">
              <a:spcBef>
                <a:spcPct val="20000"/>
              </a:spcBef>
              <a:buFont typeface="Arial"/>
              <a:buNone/>
              <a:defRPr sz="1600" b="1" kern="1200">
                <a:solidFill>
                  <a:schemeClr val="tx1"/>
                </a:solidFill>
                <a:latin typeface="Gotham" panose="02000604030000020004" pitchFamily="50" charset="0"/>
                <a:ea typeface="+mn-ea"/>
                <a:cs typeface="+mn-cs"/>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lgn="ctr" defTabSz="342900">
              <a:defRPr/>
            </a:pPr>
            <a:r>
              <a:rPr lang="en-GB" sz="3600" dirty="0">
                <a:solidFill>
                  <a:srgbClr val="92D050"/>
                </a:solidFill>
                <a:latin typeface="Calibri" panose="020F0502020204030204" pitchFamily="34" charset="0"/>
                <a:cs typeface="Calibri" panose="020F0502020204030204" pitchFamily="34" charset="0"/>
              </a:rPr>
              <a:t>ENJOY</a:t>
            </a:r>
          </a:p>
        </p:txBody>
      </p:sp>
      <p:sp>
        <p:nvSpPr>
          <p:cNvPr id="15" name="Content Placeholder 5"/>
          <p:cNvSpPr txBox="1">
            <a:spLocks/>
          </p:cNvSpPr>
          <p:nvPr/>
        </p:nvSpPr>
        <p:spPr>
          <a:xfrm>
            <a:off x="5988227" y="3563475"/>
            <a:ext cx="2617639" cy="2300691"/>
          </a:xfrm>
          <a:prstGeom prst="rect">
            <a:avLst/>
          </a:prstGeom>
        </p:spPr>
        <p:txBody>
          <a:bodyPr vert="horz" lIns="68580" tIns="34290" rIns="68580" bIns="3429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Gotham" panose="02000604030000020004" pitchFamily="50" charset="0"/>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Gotham" panose="02000604030000020004" pitchFamily="50" charset="0"/>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Gotham" panose="02000604030000020004" pitchFamily="50" charset="0"/>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Gotham" panose="02000604030000020004" pitchFamily="50" charset="0"/>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Gotham" panose="02000604030000020004" pitchFamily="50" charset="0"/>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gn="ctr" defTabSz="342900">
              <a:spcAft>
                <a:spcPts val="900"/>
              </a:spcAft>
              <a:buNone/>
              <a:defRPr/>
            </a:pPr>
            <a:r>
              <a:rPr lang="en-GB" b="1" dirty="0">
                <a:solidFill>
                  <a:srgbClr val="990099"/>
                </a:solidFill>
                <a:latin typeface="Calibri" panose="020F0502020204030204" pitchFamily="34" charset="0"/>
                <a:cs typeface="Calibri" panose="020F0502020204030204" pitchFamily="34" charset="0"/>
              </a:rPr>
              <a:t>Excellence</a:t>
            </a:r>
          </a:p>
          <a:p>
            <a:pPr marL="0" indent="0" algn="ctr" defTabSz="342900">
              <a:spcAft>
                <a:spcPts val="900"/>
              </a:spcAft>
              <a:buNone/>
              <a:defRPr/>
            </a:pPr>
            <a:r>
              <a:rPr lang="en-GB" b="1" dirty="0">
                <a:solidFill>
                  <a:srgbClr val="990099"/>
                </a:solidFill>
                <a:latin typeface="Calibri" panose="020F0502020204030204" pitchFamily="34" charset="0"/>
                <a:cs typeface="Calibri" panose="020F0502020204030204" pitchFamily="34" charset="0"/>
              </a:rPr>
              <a:t>Inclusivity and support</a:t>
            </a:r>
          </a:p>
          <a:p>
            <a:pPr marL="0" indent="0" algn="ctr" defTabSz="342900">
              <a:spcAft>
                <a:spcPts val="900"/>
              </a:spcAft>
              <a:buNone/>
              <a:defRPr/>
            </a:pPr>
            <a:r>
              <a:rPr lang="en-GB" b="1" dirty="0">
                <a:solidFill>
                  <a:srgbClr val="990099"/>
                </a:solidFill>
                <a:latin typeface="Calibri" panose="020F0502020204030204" pitchFamily="34" charset="0"/>
                <a:cs typeface="Calibri" panose="020F0502020204030204" pitchFamily="34" charset="0"/>
              </a:rPr>
              <a:t>Preparation for life</a:t>
            </a:r>
          </a:p>
        </p:txBody>
      </p:sp>
      <p:sp>
        <p:nvSpPr>
          <p:cNvPr id="8" name="Title 1">
            <a:extLst>
              <a:ext uri="{FF2B5EF4-FFF2-40B4-BE49-F238E27FC236}">
                <a16:creationId xmlns:a16="http://schemas.microsoft.com/office/drawing/2014/main" id="{4CBDD520-62D6-CBAE-F189-DD9D1ECF8E9C}"/>
              </a:ext>
            </a:extLst>
          </p:cNvPr>
          <p:cNvSpPr txBox="1">
            <a:spLocks/>
          </p:cNvSpPr>
          <p:nvPr/>
        </p:nvSpPr>
        <p:spPr>
          <a:xfrm>
            <a:off x="457200" y="1056297"/>
            <a:ext cx="8229600" cy="45005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050" dirty="0"/>
          </a:p>
        </p:txBody>
      </p:sp>
    </p:spTree>
    <p:extLst>
      <p:ext uri="{BB962C8B-B14F-4D97-AF65-F5344CB8AC3E}">
        <p14:creationId xmlns:p14="http://schemas.microsoft.com/office/powerpoint/2010/main" val="374852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F197E-D8DD-AC91-DE4C-06984D87B8A4}"/>
              </a:ext>
            </a:extLst>
          </p:cNvPr>
          <p:cNvSpPr>
            <a:spLocks noGrp="1"/>
          </p:cNvSpPr>
          <p:nvPr>
            <p:ph type="title"/>
          </p:nvPr>
        </p:nvSpPr>
        <p:spPr/>
        <p:txBody>
          <a:bodyPr/>
          <a:lstStyle/>
          <a:p>
            <a:r>
              <a:rPr lang="en-GB" altLang="en-US" b="1" dirty="0">
                <a:latin typeface="Gotham" panose="02000604030000020004" pitchFamily="50" charset="0"/>
              </a:rPr>
              <a:t>Key Staff for Year 7 students</a:t>
            </a:r>
            <a:endParaRPr lang="en-GB" dirty="0"/>
          </a:p>
        </p:txBody>
      </p:sp>
      <p:sp>
        <p:nvSpPr>
          <p:cNvPr id="3" name="Footer Placeholder 2">
            <a:extLst>
              <a:ext uri="{FF2B5EF4-FFF2-40B4-BE49-F238E27FC236}">
                <a16:creationId xmlns:a16="http://schemas.microsoft.com/office/drawing/2014/main" id="{7AFA204E-5580-A790-4408-8C78F5125D50}"/>
              </a:ext>
            </a:extLst>
          </p:cNvPr>
          <p:cNvSpPr>
            <a:spLocks noGrp="1"/>
          </p:cNvSpPr>
          <p:nvPr>
            <p:ph type="ftr" sz="quarter" idx="11"/>
          </p:nvPr>
        </p:nvSpPr>
        <p:spPr/>
        <p:txBody>
          <a:bodyPr/>
          <a:lstStyle/>
          <a:p>
            <a:endParaRPr lang="en-GB"/>
          </a:p>
        </p:txBody>
      </p:sp>
      <p:graphicFrame>
        <p:nvGraphicFramePr>
          <p:cNvPr id="7" name="Table 6">
            <a:extLst>
              <a:ext uri="{FF2B5EF4-FFF2-40B4-BE49-F238E27FC236}">
                <a16:creationId xmlns:a16="http://schemas.microsoft.com/office/drawing/2014/main" id="{B22E1929-7264-26FD-C8DA-F2106D17883C}"/>
              </a:ext>
            </a:extLst>
          </p:cNvPr>
          <p:cNvGraphicFramePr>
            <a:graphicFrameLocks noGrp="1"/>
          </p:cNvGraphicFramePr>
          <p:nvPr>
            <p:extLst>
              <p:ext uri="{D42A27DB-BD31-4B8C-83A1-F6EECF244321}">
                <p14:modId xmlns:p14="http://schemas.microsoft.com/office/powerpoint/2010/main" val="3646536119"/>
              </p:ext>
            </p:extLst>
          </p:nvPr>
        </p:nvGraphicFramePr>
        <p:xfrm>
          <a:off x="1295400" y="2237788"/>
          <a:ext cx="6934200" cy="3077976"/>
        </p:xfrm>
        <a:graphic>
          <a:graphicData uri="http://schemas.openxmlformats.org/drawingml/2006/table">
            <a:tbl>
              <a:tblPr firstRow="1" firstCol="1" bandRow="1"/>
              <a:tblGrid>
                <a:gridCol w="3606800">
                  <a:extLst>
                    <a:ext uri="{9D8B030D-6E8A-4147-A177-3AD203B41FA5}">
                      <a16:colId xmlns:a16="http://schemas.microsoft.com/office/drawing/2014/main" val="3645707923"/>
                    </a:ext>
                  </a:extLst>
                </a:gridCol>
                <a:gridCol w="3327400">
                  <a:extLst>
                    <a:ext uri="{9D8B030D-6E8A-4147-A177-3AD203B41FA5}">
                      <a16:colId xmlns:a16="http://schemas.microsoft.com/office/drawing/2014/main" val="4234106543"/>
                    </a:ext>
                  </a:extLst>
                </a:gridCol>
              </a:tblGrid>
              <a:tr h="384175">
                <a:tc>
                  <a:txBody>
                    <a:bodyPr/>
                    <a:lstStyle/>
                    <a:p>
                      <a:pPr>
                        <a:lnSpc>
                          <a:spcPct val="106000"/>
                        </a:lnSpc>
                        <a:spcAft>
                          <a:spcPts val="800"/>
                        </a:spcAft>
                      </a:pPr>
                      <a:r>
                        <a:rPr lang="en-GB" sz="2400" b="1" kern="100">
                          <a:solidFill>
                            <a:srgbClr val="A93266"/>
                          </a:solidFill>
                          <a:effectLst/>
                          <a:latin typeface="Aptos" panose="020B0004020202020204" pitchFamily="34" charset="0"/>
                          <a:ea typeface="Aptos" panose="020B0004020202020204" pitchFamily="34" charset="0"/>
                          <a:cs typeface="Times New Roman" panose="02020603050405020304" pitchFamily="18" charset="0"/>
                        </a:rPr>
                        <a:t>Tutor</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a:noFill/>
                    </a:lnL>
                    <a:lnR>
                      <a:noFill/>
                    </a:lnR>
                    <a:lnT>
                      <a:noFill/>
                    </a:lnT>
                    <a:lnB>
                      <a:noFill/>
                    </a:lnB>
                    <a:noFill/>
                  </a:tcPr>
                </a:tc>
                <a:tc>
                  <a:txBody>
                    <a:bodyPr/>
                    <a:lstStyle/>
                    <a:p>
                      <a:pPr>
                        <a:lnSpc>
                          <a:spcPct val="106000"/>
                        </a:lnSpc>
                        <a:spcAft>
                          <a:spcPts val="800"/>
                        </a:spcAft>
                      </a:pPr>
                      <a:r>
                        <a:rPr lang="en-GB" sz="2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a:noFill/>
                    </a:lnL>
                    <a:lnR>
                      <a:noFill/>
                    </a:lnR>
                    <a:lnT>
                      <a:noFill/>
                    </a:lnT>
                    <a:lnB>
                      <a:noFill/>
                    </a:lnB>
                    <a:noFill/>
                  </a:tcPr>
                </a:tc>
                <a:extLst>
                  <a:ext uri="{0D108BD9-81ED-4DB2-BD59-A6C34878D82A}">
                    <a16:rowId xmlns:a16="http://schemas.microsoft.com/office/drawing/2014/main" val="2088553362"/>
                  </a:ext>
                </a:extLst>
              </a:tr>
              <a:tr h="384175">
                <a:tc>
                  <a:txBody>
                    <a:bodyPr/>
                    <a:lstStyle/>
                    <a:p>
                      <a:pPr>
                        <a:lnSpc>
                          <a:spcPct val="106000"/>
                        </a:lnSpc>
                        <a:spcAft>
                          <a:spcPts val="800"/>
                        </a:spcAft>
                      </a:pPr>
                      <a:r>
                        <a:rPr lang="en-GB" sz="2400" b="1" kern="100">
                          <a:solidFill>
                            <a:srgbClr val="A93266"/>
                          </a:solidFill>
                          <a:effectLst/>
                          <a:latin typeface="Aptos" panose="020B0004020202020204" pitchFamily="34" charset="0"/>
                          <a:ea typeface="Aptos" panose="020B0004020202020204" pitchFamily="34" charset="0"/>
                          <a:cs typeface="Times New Roman" panose="02020603050405020304" pitchFamily="18" charset="0"/>
                        </a:rPr>
                        <a:t>Associate Head of Year</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a:noFill/>
                    </a:lnL>
                    <a:lnR>
                      <a:noFill/>
                    </a:lnR>
                    <a:lnT>
                      <a:noFill/>
                    </a:lnT>
                    <a:lnB>
                      <a:noFill/>
                    </a:lnB>
                    <a:noFill/>
                  </a:tcPr>
                </a:tc>
                <a:tc>
                  <a:txBody>
                    <a:bodyPr/>
                    <a:lstStyle/>
                    <a:p>
                      <a:pPr>
                        <a:lnSpc>
                          <a:spcPct val="106000"/>
                        </a:lnSpc>
                        <a:spcAft>
                          <a:spcPts val="800"/>
                        </a:spcAft>
                      </a:pPr>
                      <a:r>
                        <a:rPr lang="en-GB" sz="2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Mrs Williams</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a:noFill/>
                    </a:lnL>
                    <a:lnR>
                      <a:noFill/>
                    </a:lnR>
                    <a:lnT>
                      <a:noFill/>
                    </a:lnT>
                    <a:lnB>
                      <a:noFill/>
                    </a:lnB>
                    <a:noFill/>
                  </a:tcPr>
                </a:tc>
                <a:extLst>
                  <a:ext uri="{0D108BD9-81ED-4DB2-BD59-A6C34878D82A}">
                    <a16:rowId xmlns:a16="http://schemas.microsoft.com/office/drawing/2014/main" val="3105922212"/>
                  </a:ext>
                </a:extLst>
              </a:tr>
              <a:tr h="384175">
                <a:tc>
                  <a:txBody>
                    <a:bodyPr/>
                    <a:lstStyle/>
                    <a:p>
                      <a:pPr>
                        <a:lnSpc>
                          <a:spcPct val="106000"/>
                        </a:lnSpc>
                        <a:spcAft>
                          <a:spcPts val="800"/>
                        </a:spcAft>
                      </a:pPr>
                      <a:r>
                        <a:rPr lang="en-GB" sz="2400" b="1" kern="100">
                          <a:solidFill>
                            <a:srgbClr val="A93266"/>
                          </a:solidFill>
                          <a:effectLst/>
                          <a:latin typeface="Aptos" panose="020B0004020202020204" pitchFamily="34" charset="0"/>
                          <a:ea typeface="Aptos" panose="020B0004020202020204" pitchFamily="34" charset="0"/>
                          <a:cs typeface="Times New Roman" panose="02020603050405020304" pitchFamily="18" charset="0"/>
                        </a:rPr>
                        <a:t>Head of Year</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a:noFill/>
                    </a:lnL>
                    <a:lnR>
                      <a:noFill/>
                    </a:lnR>
                    <a:lnT>
                      <a:noFill/>
                    </a:lnT>
                    <a:lnB>
                      <a:noFill/>
                    </a:lnB>
                    <a:noFill/>
                  </a:tcPr>
                </a:tc>
                <a:tc>
                  <a:txBody>
                    <a:bodyPr/>
                    <a:lstStyle/>
                    <a:p>
                      <a:pPr>
                        <a:lnSpc>
                          <a:spcPct val="106000"/>
                        </a:lnSpc>
                        <a:spcAft>
                          <a:spcPts val="800"/>
                        </a:spcAft>
                      </a:pPr>
                      <a:r>
                        <a:rPr lang="en-GB" sz="2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Mr Pankhania</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a:noFill/>
                    </a:lnL>
                    <a:lnR>
                      <a:noFill/>
                    </a:lnR>
                    <a:lnT>
                      <a:noFill/>
                    </a:lnT>
                    <a:lnB>
                      <a:noFill/>
                    </a:lnB>
                    <a:noFill/>
                  </a:tcPr>
                </a:tc>
                <a:extLst>
                  <a:ext uri="{0D108BD9-81ED-4DB2-BD59-A6C34878D82A}">
                    <a16:rowId xmlns:a16="http://schemas.microsoft.com/office/drawing/2014/main" val="2806888797"/>
                  </a:ext>
                </a:extLst>
              </a:tr>
              <a:tr h="384175">
                <a:tc>
                  <a:txBody>
                    <a:bodyPr/>
                    <a:lstStyle/>
                    <a:p>
                      <a:pPr>
                        <a:lnSpc>
                          <a:spcPct val="106000"/>
                        </a:lnSpc>
                        <a:spcAft>
                          <a:spcPts val="800"/>
                        </a:spcAft>
                      </a:pPr>
                      <a:r>
                        <a:rPr lang="en-GB" sz="2400" b="1" kern="100">
                          <a:solidFill>
                            <a:srgbClr val="A93266"/>
                          </a:solidFill>
                          <a:effectLst/>
                          <a:latin typeface="Aptos" panose="020B0004020202020204" pitchFamily="34" charset="0"/>
                          <a:ea typeface="Aptos" panose="020B0004020202020204" pitchFamily="34" charset="0"/>
                          <a:cs typeface="Times New Roman" panose="02020603050405020304" pitchFamily="18" charset="0"/>
                        </a:rPr>
                        <a:t>SENDCo</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a:noFill/>
                    </a:lnL>
                    <a:lnR>
                      <a:noFill/>
                    </a:lnR>
                    <a:lnT>
                      <a:noFill/>
                    </a:lnT>
                    <a:lnB>
                      <a:noFill/>
                    </a:lnB>
                    <a:noFill/>
                  </a:tcPr>
                </a:tc>
                <a:tc>
                  <a:txBody>
                    <a:bodyPr/>
                    <a:lstStyle/>
                    <a:p>
                      <a:pPr>
                        <a:lnSpc>
                          <a:spcPct val="106000"/>
                        </a:lnSpc>
                        <a:spcAft>
                          <a:spcPts val="800"/>
                        </a:spcAft>
                      </a:pPr>
                      <a:r>
                        <a:rPr lang="en-GB" sz="2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Mrs Loasby</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a:noFill/>
                    </a:lnL>
                    <a:lnR>
                      <a:noFill/>
                    </a:lnR>
                    <a:lnT>
                      <a:noFill/>
                    </a:lnT>
                    <a:lnB>
                      <a:noFill/>
                    </a:lnB>
                    <a:noFill/>
                  </a:tcPr>
                </a:tc>
                <a:extLst>
                  <a:ext uri="{0D108BD9-81ED-4DB2-BD59-A6C34878D82A}">
                    <a16:rowId xmlns:a16="http://schemas.microsoft.com/office/drawing/2014/main" val="3669848932"/>
                  </a:ext>
                </a:extLst>
              </a:tr>
              <a:tr h="384175">
                <a:tc>
                  <a:txBody>
                    <a:bodyPr/>
                    <a:lstStyle/>
                    <a:p>
                      <a:pPr>
                        <a:lnSpc>
                          <a:spcPct val="106000"/>
                        </a:lnSpc>
                        <a:spcAft>
                          <a:spcPts val="800"/>
                        </a:spcAft>
                      </a:pPr>
                      <a:r>
                        <a:rPr lang="en-GB" sz="2400" b="1" kern="100">
                          <a:solidFill>
                            <a:srgbClr val="A93266"/>
                          </a:solidFill>
                          <a:effectLst/>
                          <a:latin typeface="Aptos" panose="020B0004020202020204" pitchFamily="34" charset="0"/>
                          <a:ea typeface="Aptos" panose="020B0004020202020204" pitchFamily="34" charset="0"/>
                          <a:cs typeface="Times New Roman" panose="02020603050405020304" pitchFamily="18" charset="0"/>
                        </a:rPr>
                        <a:t>Assistant Principal</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a:noFill/>
                    </a:lnL>
                    <a:lnR>
                      <a:noFill/>
                    </a:lnR>
                    <a:lnT>
                      <a:noFill/>
                    </a:lnT>
                    <a:lnB>
                      <a:noFill/>
                    </a:lnB>
                    <a:noFill/>
                  </a:tcPr>
                </a:tc>
                <a:tc>
                  <a:txBody>
                    <a:bodyPr/>
                    <a:lstStyle/>
                    <a:p>
                      <a:pPr>
                        <a:lnSpc>
                          <a:spcPct val="106000"/>
                        </a:lnSpc>
                        <a:spcAft>
                          <a:spcPts val="800"/>
                        </a:spcAft>
                      </a:pPr>
                      <a:r>
                        <a:rPr lang="en-GB" sz="2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Mr Springthorpe</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a:noFill/>
                    </a:lnL>
                    <a:lnR>
                      <a:noFill/>
                    </a:lnR>
                    <a:lnT>
                      <a:noFill/>
                    </a:lnT>
                    <a:lnB>
                      <a:noFill/>
                    </a:lnB>
                    <a:noFill/>
                  </a:tcPr>
                </a:tc>
                <a:extLst>
                  <a:ext uri="{0D108BD9-81ED-4DB2-BD59-A6C34878D82A}">
                    <a16:rowId xmlns:a16="http://schemas.microsoft.com/office/drawing/2014/main" val="1241720530"/>
                  </a:ext>
                </a:extLst>
              </a:tr>
              <a:tr h="384175">
                <a:tc>
                  <a:txBody>
                    <a:bodyPr/>
                    <a:lstStyle/>
                    <a:p>
                      <a:pPr>
                        <a:lnSpc>
                          <a:spcPct val="106000"/>
                        </a:lnSpc>
                        <a:spcAft>
                          <a:spcPts val="800"/>
                        </a:spcAft>
                      </a:pPr>
                      <a:r>
                        <a:rPr lang="en-GB" sz="2400" b="1" kern="100">
                          <a:solidFill>
                            <a:srgbClr val="A93266"/>
                          </a:solidFill>
                          <a:effectLst/>
                          <a:latin typeface="Aptos" panose="020B0004020202020204" pitchFamily="34" charset="0"/>
                          <a:ea typeface="Aptos" panose="020B0004020202020204" pitchFamily="34" charset="0"/>
                          <a:cs typeface="Times New Roman" panose="02020603050405020304" pitchFamily="18" charset="0"/>
                        </a:rPr>
                        <a:t>Vice Principal</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a:noFill/>
                    </a:lnL>
                    <a:lnR>
                      <a:noFill/>
                    </a:lnR>
                    <a:lnT>
                      <a:noFill/>
                    </a:lnT>
                    <a:lnB>
                      <a:noFill/>
                    </a:lnB>
                    <a:noFill/>
                  </a:tcPr>
                </a:tc>
                <a:tc>
                  <a:txBody>
                    <a:bodyPr/>
                    <a:lstStyle/>
                    <a:p>
                      <a:pPr>
                        <a:lnSpc>
                          <a:spcPct val="106000"/>
                        </a:lnSpc>
                        <a:spcAft>
                          <a:spcPts val="800"/>
                        </a:spcAft>
                      </a:pPr>
                      <a:r>
                        <a:rPr lang="en-GB" sz="2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Mr MacDougall</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a:noFill/>
                    </a:lnL>
                    <a:lnR>
                      <a:noFill/>
                    </a:lnR>
                    <a:lnT>
                      <a:noFill/>
                    </a:lnT>
                    <a:lnB>
                      <a:noFill/>
                    </a:lnB>
                    <a:noFill/>
                  </a:tcPr>
                </a:tc>
                <a:extLst>
                  <a:ext uri="{0D108BD9-81ED-4DB2-BD59-A6C34878D82A}">
                    <a16:rowId xmlns:a16="http://schemas.microsoft.com/office/drawing/2014/main" val="1342952459"/>
                  </a:ext>
                </a:extLst>
              </a:tr>
              <a:tr h="384175">
                <a:tc>
                  <a:txBody>
                    <a:bodyPr/>
                    <a:lstStyle/>
                    <a:p>
                      <a:pPr>
                        <a:lnSpc>
                          <a:spcPct val="106000"/>
                        </a:lnSpc>
                        <a:spcAft>
                          <a:spcPts val="800"/>
                        </a:spcAft>
                      </a:pPr>
                      <a:r>
                        <a:rPr lang="en-GB" sz="2400" b="1" kern="100">
                          <a:solidFill>
                            <a:srgbClr val="A93266"/>
                          </a:solidFill>
                          <a:effectLst/>
                          <a:latin typeface="Aptos" panose="020B0004020202020204" pitchFamily="34" charset="0"/>
                          <a:ea typeface="Aptos" panose="020B0004020202020204" pitchFamily="34" charset="0"/>
                          <a:cs typeface="Times New Roman" panose="02020603050405020304" pitchFamily="18" charset="0"/>
                        </a:rPr>
                        <a:t>Associate Principal</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a:noFill/>
                    </a:lnL>
                    <a:lnR>
                      <a:noFill/>
                    </a:lnR>
                    <a:lnT>
                      <a:noFill/>
                    </a:lnT>
                    <a:lnB>
                      <a:noFill/>
                    </a:lnB>
                    <a:noFill/>
                  </a:tcPr>
                </a:tc>
                <a:tc>
                  <a:txBody>
                    <a:bodyPr/>
                    <a:lstStyle/>
                    <a:p>
                      <a:pPr>
                        <a:lnSpc>
                          <a:spcPct val="106000"/>
                        </a:lnSpc>
                        <a:spcAft>
                          <a:spcPts val="800"/>
                        </a:spcAft>
                      </a:pPr>
                      <a:r>
                        <a:rPr lang="en-GB" sz="24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rPr>
                        <a:t>Mr Pabari</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a:noFill/>
                    </a:lnL>
                    <a:lnR>
                      <a:noFill/>
                    </a:lnR>
                    <a:lnT>
                      <a:noFill/>
                    </a:lnT>
                    <a:lnB>
                      <a:noFill/>
                    </a:lnB>
                    <a:noFill/>
                  </a:tcPr>
                </a:tc>
                <a:extLst>
                  <a:ext uri="{0D108BD9-81ED-4DB2-BD59-A6C34878D82A}">
                    <a16:rowId xmlns:a16="http://schemas.microsoft.com/office/drawing/2014/main" val="505572803"/>
                  </a:ext>
                </a:extLst>
              </a:tr>
              <a:tr h="384175">
                <a:tc>
                  <a:txBody>
                    <a:bodyPr/>
                    <a:lstStyle/>
                    <a:p>
                      <a:pPr>
                        <a:lnSpc>
                          <a:spcPct val="106000"/>
                        </a:lnSpc>
                        <a:spcAft>
                          <a:spcPts val="800"/>
                        </a:spcAft>
                      </a:pPr>
                      <a:r>
                        <a:rPr lang="en-GB" sz="2400" b="1" kern="100">
                          <a:solidFill>
                            <a:srgbClr val="A93266"/>
                          </a:solidFill>
                          <a:effectLst/>
                          <a:latin typeface="Aptos" panose="020B0004020202020204" pitchFamily="34" charset="0"/>
                          <a:ea typeface="Aptos" panose="020B0004020202020204" pitchFamily="34" charset="0"/>
                          <a:cs typeface="Times New Roman" panose="02020603050405020304" pitchFamily="18" charset="0"/>
                        </a:rPr>
                        <a:t>Principal</a:t>
                      </a:r>
                      <a:endParaRPr lang="en-GB"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a:noFill/>
                    </a:lnL>
                    <a:lnR>
                      <a:noFill/>
                    </a:lnR>
                    <a:lnT>
                      <a:noFill/>
                    </a:lnT>
                    <a:lnB>
                      <a:noFill/>
                    </a:lnB>
                    <a:noFill/>
                  </a:tcPr>
                </a:tc>
                <a:tc>
                  <a:txBody>
                    <a:bodyPr/>
                    <a:lstStyle/>
                    <a:p>
                      <a:pPr>
                        <a:lnSpc>
                          <a:spcPct val="106000"/>
                        </a:lnSpc>
                        <a:spcAft>
                          <a:spcPts val="800"/>
                        </a:spcAft>
                      </a:pPr>
                      <a:r>
                        <a:rPr lang="en-GB" sz="24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Mrs Robinson</a:t>
                      </a: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9525" marB="0">
                    <a:lnL>
                      <a:noFill/>
                    </a:lnL>
                    <a:lnR>
                      <a:noFill/>
                    </a:lnR>
                    <a:lnT>
                      <a:noFill/>
                    </a:lnT>
                    <a:lnB>
                      <a:noFill/>
                    </a:lnB>
                    <a:noFill/>
                  </a:tcPr>
                </a:tc>
                <a:extLst>
                  <a:ext uri="{0D108BD9-81ED-4DB2-BD59-A6C34878D82A}">
                    <a16:rowId xmlns:a16="http://schemas.microsoft.com/office/drawing/2014/main" val="659849377"/>
                  </a:ext>
                </a:extLst>
              </a:tr>
            </a:tbl>
          </a:graphicData>
        </a:graphic>
      </p:graphicFrame>
    </p:spTree>
    <p:extLst>
      <p:ext uri="{BB962C8B-B14F-4D97-AF65-F5344CB8AC3E}">
        <p14:creationId xmlns:p14="http://schemas.microsoft.com/office/powerpoint/2010/main" val="21285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latin typeface="Gotham" panose="02000604030000020004" pitchFamily="50" charset="0"/>
              </a:rPr>
              <a:t>Mr Pabari</a:t>
            </a:r>
          </a:p>
        </p:txBody>
      </p:sp>
      <p:sp>
        <p:nvSpPr>
          <p:cNvPr id="3" name="Subtitle 2"/>
          <p:cNvSpPr>
            <a:spLocks noGrp="1"/>
          </p:cNvSpPr>
          <p:nvPr>
            <p:ph type="subTitle" idx="1"/>
          </p:nvPr>
        </p:nvSpPr>
        <p:spPr>
          <a:xfrm>
            <a:off x="1371600" y="3429000"/>
            <a:ext cx="6400800" cy="1752600"/>
          </a:xfrm>
        </p:spPr>
        <p:txBody>
          <a:bodyPr/>
          <a:lstStyle/>
          <a:p>
            <a:r>
              <a:rPr lang="en-GB" dirty="0">
                <a:latin typeface="Gotham" panose="02000604030000020004" pitchFamily="50" charset="0"/>
              </a:rPr>
              <a:t> </a:t>
            </a:r>
            <a:r>
              <a:rPr lang="en-GB" b="1" dirty="0">
                <a:latin typeface="Gotham" panose="02000604030000020004" pitchFamily="50" charset="0"/>
              </a:rPr>
              <a:t>Associate Principal</a:t>
            </a:r>
          </a:p>
        </p:txBody>
      </p:sp>
    </p:spTree>
    <p:extLst>
      <p:ext uri="{BB962C8B-B14F-4D97-AF65-F5344CB8AC3E}">
        <p14:creationId xmlns:p14="http://schemas.microsoft.com/office/powerpoint/2010/main" val="1515976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AutoShape 2"/>
          <p:cNvSpPr>
            <a:spLocks noGrp="1" noChangeArrowheads="1"/>
          </p:cNvSpPr>
          <p:nvPr>
            <p:ph type="title"/>
          </p:nvPr>
        </p:nvSpPr>
        <p:spPr>
          <a:xfrm>
            <a:off x="457200" y="1243338"/>
            <a:ext cx="8229600" cy="1060607"/>
          </a:xfrm>
        </p:spPr>
        <p:txBody>
          <a:bodyPr rtlCol="0">
            <a:normAutofit fontScale="90000"/>
          </a:bodyPr>
          <a:lstStyle/>
          <a:p>
            <a:pPr eaLnBrk="1" fontAlgn="auto" hangingPunct="1">
              <a:spcAft>
                <a:spcPts val="0"/>
              </a:spcAft>
              <a:defRPr/>
            </a:pPr>
            <a:r>
              <a:rPr lang="en-GB" altLang="en-US" b="1" dirty="0">
                <a:latin typeface="Gotham" panose="02000604030000020004" pitchFamily="50" charset="0"/>
              </a:rPr>
              <a:t>Communication</a:t>
            </a:r>
            <a:br>
              <a:rPr lang="en-GB" altLang="en-US" b="1" u="sng" dirty="0">
                <a:latin typeface="Gotham" panose="02000604030000020004" pitchFamily="50" charset="0"/>
              </a:rPr>
            </a:br>
            <a:r>
              <a:rPr lang="en-GB" altLang="en-US" sz="2400" dirty="0">
                <a:latin typeface="Gotham" panose="02000604030000020004" pitchFamily="50" charset="0"/>
              </a:rPr>
              <a:t>Importance of home-school links and relationships. </a:t>
            </a:r>
            <a:br>
              <a:rPr lang="en-GB" altLang="en-US" dirty="0">
                <a:latin typeface="Gotham" panose="02000604030000020004" pitchFamily="50" charset="0"/>
              </a:rPr>
            </a:br>
            <a:endParaRPr lang="en-US" altLang="en-US" b="1" u="sng" dirty="0">
              <a:latin typeface="Gotham" panose="02000604030000020004" pitchFamily="50" charset="0"/>
            </a:endParaRPr>
          </a:p>
        </p:txBody>
      </p:sp>
      <p:sp>
        <p:nvSpPr>
          <p:cNvPr id="17412" name="Rectangle 3"/>
          <p:cNvSpPr>
            <a:spLocks noGrp="1" noChangeArrowheads="1"/>
          </p:cNvSpPr>
          <p:nvPr>
            <p:ph idx="1"/>
          </p:nvPr>
        </p:nvSpPr>
        <p:spPr>
          <a:xfrm>
            <a:off x="457200" y="2078038"/>
            <a:ext cx="6061166" cy="4144247"/>
          </a:xfrm>
        </p:spPr>
        <p:txBody>
          <a:bodyPr>
            <a:normAutofit/>
          </a:bodyPr>
          <a:lstStyle/>
          <a:p>
            <a:pPr eaLnBrk="1" hangingPunct="1"/>
            <a:r>
              <a:rPr lang="en-GB" altLang="en-US" sz="2800" dirty="0">
                <a:latin typeface="Gotham" panose="02000604030000020004" pitchFamily="50" charset="0"/>
              </a:rPr>
              <a:t>Planner </a:t>
            </a:r>
          </a:p>
          <a:p>
            <a:pPr eaLnBrk="1" hangingPunct="1"/>
            <a:r>
              <a:rPr lang="en-GB" altLang="en-US" sz="2800" dirty="0">
                <a:latin typeface="Gotham" panose="02000604030000020004" pitchFamily="50" charset="0"/>
              </a:rPr>
              <a:t>Newsletters</a:t>
            </a:r>
          </a:p>
          <a:p>
            <a:pPr eaLnBrk="1" hangingPunct="1"/>
            <a:r>
              <a:rPr lang="en-GB" altLang="en-US" sz="2800" dirty="0">
                <a:latin typeface="Gotham" panose="02000604030000020004" pitchFamily="50" charset="0"/>
              </a:rPr>
              <a:t>Website</a:t>
            </a:r>
          </a:p>
          <a:p>
            <a:pPr eaLnBrk="1" hangingPunct="1"/>
            <a:r>
              <a:rPr lang="en-GB" altLang="en-US" sz="2800" dirty="0">
                <a:latin typeface="Gotham" panose="02000604030000020004" pitchFamily="50" charset="0"/>
              </a:rPr>
              <a:t>Email</a:t>
            </a:r>
          </a:p>
          <a:p>
            <a:pPr eaLnBrk="1" hangingPunct="1"/>
            <a:r>
              <a:rPr lang="en-GB" altLang="en-US" sz="2800" dirty="0">
                <a:latin typeface="Gotham" panose="02000604030000020004" pitchFamily="50" charset="0"/>
              </a:rPr>
              <a:t>Text</a:t>
            </a:r>
          </a:p>
          <a:p>
            <a:r>
              <a:rPr lang="en-GB" altLang="en-US" sz="2800" dirty="0" err="1">
                <a:latin typeface="Gotham" panose="02000604030000020004" pitchFamily="50" charset="0"/>
              </a:rPr>
              <a:t>SchoolGateway</a:t>
            </a:r>
            <a:endParaRPr lang="en-GB" altLang="en-US" sz="2800" dirty="0">
              <a:latin typeface="Gotham" panose="02000604030000020004" pitchFamily="50" charset="0"/>
            </a:endParaRPr>
          </a:p>
          <a:p>
            <a:pPr eaLnBrk="1" hangingPunct="1"/>
            <a:r>
              <a:rPr lang="en-GB" altLang="en-US" sz="2800" dirty="0">
                <a:latin typeface="Gotham" panose="02000604030000020004" pitchFamily="50" charset="0"/>
              </a:rPr>
              <a:t>Twitter (X) </a:t>
            </a:r>
            <a:r>
              <a:rPr lang="en-GB" altLang="en-US" sz="2400" dirty="0">
                <a:solidFill>
                  <a:srgbClr val="B02F77"/>
                </a:solidFill>
                <a:latin typeface="Gotham" panose="02000604030000020004" pitchFamily="50" charset="0"/>
              </a:rPr>
              <a:t>(@soarvalley16)</a:t>
            </a:r>
          </a:p>
          <a:p>
            <a:pPr eaLnBrk="1" hangingPunct="1">
              <a:buFont typeface="Wingdings" pitchFamily="2" charset="2"/>
              <a:buNone/>
            </a:pPr>
            <a:endParaRPr lang="en-GB" altLang="en-US" dirty="0"/>
          </a:p>
          <a:p>
            <a:pPr eaLnBrk="1" hangingPunct="1"/>
            <a:endParaRPr lang="en-US" altLang="en-US" dirty="0"/>
          </a:p>
        </p:txBody>
      </p:sp>
      <p:pic>
        <p:nvPicPr>
          <p:cNvPr id="6" name="Picture 5"/>
          <p:cNvPicPr>
            <a:picLocks noChangeAspect="1"/>
          </p:cNvPicPr>
          <p:nvPr/>
        </p:nvPicPr>
        <p:blipFill>
          <a:blip r:embed="rId3"/>
          <a:stretch>
            <a:fillRect/>
          </a:stretch>
        </p:blipFill>
        <p:spPr>
          <a:xfrm>
            <a:off x="4855572" y="4113360"/>
            <a:ext cx="2781300" cy="838200"/>
          </a:xfrm>
          <a:prstGeom prst="rect">
            <a:avLst/>
          </a:prstGeom>
        </p:spPr>
      </p:pic>
      <p:pic>
        <p:nvPicPr>
          <p:cNvPr id="8" name="Picture 7"/>
          <p:cNvPicPr>
            <a:picLocks noChangeAspect="1"/>
          </p:cNvPicPr>
          <p:nvPr/>
        </p:nvPicPr>
        <p:blipFill>
          <a:blip r:embed="rId4"/>
          <a:stretch>
            <a:fillRect/>
          </a:stretch>
        </p:blipFill>
        <p:spPr>
          <a:xfrm>
            <a:off x="6445205" y="5099204"/>
            <a:ext cx="1157377" cy="1181657"/>
          </a:xfrm>
          <a:prstGeom prst="rect">
            <a:avLst/>
          </a:prstGeom>
        </p:spPr>
      </p:pic>
      <p:pic>
        <p:nvPicPr>
          <p:cNvPr id="11" name="Picture 10" descr="Image result for twitter logo"/>
          <p:cNvPicPr/>
          <p:nvPr/>
        </p:nvPicPr>
        <p:blipFill rotWithShape="1">
          <a:blip r:embed="rId5" cstate="print">
            <a:extLst>
              <a:ext uri="{28A0092B-C50C-407E-A947-70E740481C1C}">
                <a14:useLocalDpi xmlns:a14="http://schemas.microsoft.com/office/drawing/2010/main" val="0"/>
              </a:ext>
            </a:extLst>
          </a:blip>
          <a:srcRect r="50211"/>
          <a:stretch/>
        </p:blipFill>
        <p:spPr bwMode="auto">
          <a:xfrm>
            <a:off x="4800919" y="5099205"/>
            <a:ext cx="1157377" cy="1181657"/>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180E0237-34F7-B423-82EF-82C1D7BB4074}"/>
              </a:ext>
            </a:extLst>
          </p:cNvPr>
          <p:cNvPicPr>
            <a:picLocks noChangeAspect="1"/>
          </p:cNvPicPr>
          <p:nvPr/>
        </p:nvPicPr>
        <p:blipFill>
          <a:blip r:embed="rId6"/>
          <a:stretch>
            <a:fillRect/>
          </a:stretch>
        </p:blipFill>
        <p:spPr>
          <a:xfrm>
            <a:off x="3633729" y="2284720"/>
            <a:ext cx="4538293" cy="1707850"/>
          </a:xfrm>
          <a:prstGeom prst="rect">
            <a:avLst/>
          </a:prstGeom>
          <a:ln w="28575">
            <a:solidFill>
              <a:schemeClr val="tx1"/>
            </a:solidFill>
          </a:ln>
        </p:spPr>
      </p:pic>
    </p:spTree>
    <p:extLst>
      <p:ext uri="{BB962C8B-B14F-4D97-AF65-F5344CB8AC3E}">
        <p14:creationId xmlns:p14="http://schemas.microsoft.com/office/powerpoint/2010/main" val="3451101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D69E1-100C-4D95-94C0-792CFDD7CF02}"/>
              </a:ext>
            </a:extLst>
          </p:cNvPr>
          <p:cNvSpPr>
            <a:spLocks noGrp="1"/>
          </p:cNvSpPr>
          <p:nvPr>
            <p:ph type="title"/>
          </p:nvPr>
        </p:nvSpPr>
        <p:spPr>
          <a:xfrm>
            <a:off x="457200" y="848668"/>
            <a:ext cx="8229600" cy="1143000"/>
          </a:xfrm>
        </p:spPr>
        <p:txBody>
          <a:bodyPr/>
          <a:lstStyle/>
          <a:p>
            <a:r>
              <a:rPr lang="en-GB" b="1" dirty="0"/>
              <a:t>Rewards</a:t>
            </a:r>
          </a:p>
        </p:txBody>
      </p:sp>
      <p:pic>
        <p:nvPicPr>
          <p:cNvPr id="7" name="Content Placeholder 6">
            <a:extLst>
              <a:ext uri="{FF2B5EF4-FFF2-40B4-BE49-F238E27FC236}">
                <a16:creationId xmlns:a16="http://schemas.microsoft.com/office/drawing/2014/main" id="{788F8ABC-CD31-4ED1-9FCD-51CA4522D932}"/>
              </a:ext>
            </a:extLst>
          </p:cNvPr>
          <p:cNvPicPr>
            <a:picLocks noGrp="1" noChangeAspect="1"/>
          </p:cNvPicPr>
          <p:nvPr>
            <p:ph sz="half" idx="1"/>
          </p:nvPr>
        </p:nvPicPr>
        <p:blipFill>
          <a:blip r:embed="rId2"/>
          <a:stretch>
            <a:fillRect/>
          </a:stretch>
        </p:blipFill>
        <p:spPr>
          <a:xfrm>
            <a:off x="1128765" y="1991668"/>
            <a:ext cx="6886470" cy="3873639"/>
          </a:xfrm>
          <a:prstGeom prst="rect">
            <a:avLst/>
          </a:prstGeom>
        </p:spPr>
      </p:pic>
      <p:sp>
        <p:nvSpPr>
          <p:cNvPr id="4" name="Footer Placeholder 3">
            <a:extLst>
              <a:ext uri="{FF2B5EF4-FFF2-40B4-BE49-F238E27FC236}">
                <a16:creationId xmlns:a16="http://schemas.microsoft.com/office/drawing/2014/main" id="{6139E04B-A20B-440C-84C5-6E7C02A769F8}"/>
              </a:ext>
            </a:extLst>
          </p:cNvPr>
          <p:cNvSpPr>
            <a:spLocks noGrp="1"/>
          </p:cNvSpPr>
          <p:nvPr>
            <p:ph type="ftr" sz="quarter" idx="11"/>
          </p:nvPr>
        </p:nvSpPr>
        <p:spPr/>
        <p:txBody>
          <a:bodyPr/>
          <a:lstStyle/>
          <a:p>
            <a:endParaRPr lang="en-GB" dirty="0"/>
          </a:p>
        </p:txBody>
      </p:sp>
      <p:sp>
        <p:nvSpPr>
          <p:cNvPr id="5" name="Content Placeholder 4">
            <a:extLst>
              <a:ext uri="{FF2B5EF4-FFF2-40B4-BE49-F238E27FC236}">
                <a16:creationId xmlns:a16="http://schemas.microsoft.com/office/drawing/2014/main" id="{6C811AF7-1C80-44F4-BD18-13CDDC834A1B}"/>
              </a:ext>
            </a:extLst>
          </p:cNvPr>
          <p:cNvSpPr>
            <a:spLocks noGrp="1"/>
          </p:cNvSpPr>
          <p:nvPr>
            <p:ph sz="half" idx="2"/>
          </p:nvPr>
        </p:nvSpPr>
        <p:spPr/>
        <p:txBody>
          <a:bodyPr/>
          <a:lstStyle/>
          <a:p>
            <a:endParaRPr lang="en-GB"/>
          </a:p>
        </p:txBody>
      </p:sp>
    </p:spTree>
    <p:extLst>
      <p:ext uri="{BB962C8B-B14F-4D97-AF65-F5344CB8AC3E}">
        <p14:creationId xmlns:p14="http://schemas.microsoft.com/office/powerpoint/2010/main" val="3538979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a:xfrm>
            <a:off x="457200" y="807951"/>
            <a:ext cx="8229600" cy="1060607"/>
          </a:xfrm>
        </p:spPr>
        <p:txBody>
          <a:bodyPr>
            <a:normAutofit/>
          </a:bodyPr>
          <a:lstStyle/>
          <a:p>
            <a:pPr eaLnBrk="1" hangingPunct="1"/>
            <a:r>
              <a:rPr lang="en-GB" altLang="en-US" b="1" dirty="0">
                <a:latin typeface="Gotham" panose="02000604030000020004" pitchFamily="50" charset="0"/>
              </a:rPr>
              <a:t>Key dates in the school year</a:t>
            </a:r>
          </a:p>
        </p:txBody>
      </p:sp>
      <p:sp>
        <p:nvSpPr>
          <p:cNvPr id="18436" name="Content Placeholder 2"/>
          <p:cNvSpPr>
            <a:spLocks noGrp="1"/>
          </p:cNvSpPr>
          <p:nvPr>
            <p:ph idx="1"/>
          </p:nvPr>
        </p:nvSpPr>
        <p:spPr>
          <a:xfrm>
            <a:off x="419100" y="1868558"/>
            <a:ext cx="8229600" cy="4480728"/>
          </a:xfrm>
        </p:spPr>
        <p:txBody>
          <a:bodyPr>
            <a:normAutofit fontScale="62500" lnSpcReduction="20000"/>
          </a:bodyPr>
          <a:lstStyle/>
          <a:p>
            <a:pPr marL="0" indent="0" algn="ctr" eaLnBrk="1" hangingPunct="1">
              <a:buNone/>
            </a:pPr>
            <a:r>
              <a:rPr lang="en-GB" altLang="en-US" sz="3800" b="1" dirty="0">
                <a:solidFill>
                  <a:srgbClr val="28619E"/>
                </a:solidFill>
                <a:latin typeface="Gotham" panose="02000604030000020004" pitchFamily="50" charset="0"/>
              </a:rPr>
              <a:t>First Day of School</a:t>
            </a:r>
          </a:p>
          <a:p>
            <a:pPr marL="0" indent="0" algn="ctr" eaLnBrk="1" hangingPunct="1">
              <a:buNone/>
            </a:pPr>
            <a:r>
              <a:rPr lang="en-GB" altLang="en-US" sz="3800" b="1" dirty="0">
                <a:solidFill>
                  <a:srgbClr val="28619E"/>
                </a:solidFill>
                <a:latin typeface="Gotham" panose="02000604030000020004" pitchFamily="50" charset="0"/>
              </a:rPr>
              <a:t>27</a:t>
            </a:r>
            <a:r>
              <a:rPr lang="en-GB" altLang="en-US" sz="3800" b="1" baseline="30000" dirty="0">
                <a:solidFill>
                  <a:srgbClr val="28619E"/>
                </a:solidFill>
                <a:latin typeface="Gotham" panose="02000604030000020004" pitchFamily="50" charset="0"/>
              </a:rPr>
              <a:t>th</a:t>
            </a:r>
            <a:r>
              <a:rPr lang="en-GB" altLang="en-US" sz="3800" b="1" dirty="0">
                <a:solidFill>
                  <a:srgbClr val="28619E"/>
                </a:solidFill>
                <a:latin typeface="Gotham" panose="02000604030000020004" pitchFamily="50" charset="0"/>
              </a:rPr>
              <a:t> August 2024</a:t>
            </a:r>
          </a:p>
          <a:p>
            <a:pPr marL="0" indent="0" algn="ctr" eaLnBrk="1" hangingPunct="1">
              <a:buNone/>
            </a:pPr>
            <a:endParaRPr lang="en-GB" altLang="en-US" sz="1900" b="1" dirty="0">
              <a:solidFill>
                <a:srgbClr val="28619E"/>
              </a:solidFill>
              <a:latin typeface="Gotham" panose="02000604030000020004" pitchFamily="50" charset="0"/>
            </a:endParaRPr>
          </a:p>
          <a:p>
            <a:pPr marL="0" indent="0" algn="ctr" eaLnBrk="1" hangingPunct="1">
              <a:buNone/>
            </a:pPr>
            <a:r>
              <a:rPr lang="en-GB" altLang="en-US" sz="3800" b="1" dirty="0">
                <a:solidFill>
                  <a:srgbClr val="28619E"/>
                </a:solidFill>
                <a:latin typeface="Gotham" panose="02000604030000020004" pitchFamily="50" charset="0"/>
              </a:rPr>
              <a:t>Year 7 ‘Settling In’ Evening</a:t>
            </a:r>
          </a:p>
          <a:p>
            <a:pPr marL="0" indent="0" algn="ctr" eaLnBrk="1" hangingPunct="1">
              <a:buNone/>
            </a:pPr>
            <a:r>
              <a:rPr lang="en-GB" altLang="en-US" sz="3800" b="1" dirty="0">
                <a:solidFill>
                  <a:srgbClr val="28619E"/>
                </a:solidFill>
                <a:latin typeface="Gotham" panose="02000604030000020004" pitchFamily="50" charset="0"/>
              </a:rPr>
              <a:t>17</a:t>
            </a:r>
            <a:r>
              <a:rPr lang="en-GB" altLang="en-US" sz="3800" b="1" baseline="30000" dirty="0">
                <a:solidFill>
                  <a:srgbClr val="28619E"/>
                </a:solidFill>
                <a:latin typeface="Gotham" panose="02000604030000020004" pitchFamily="50" charset="0"/>
              </a:rPr>
              <a:t>th</a:t>
            </a:r>
            <a:r>
              <a:rPr lang="en-GB" altLang="en-US" sz="3800" b="1" dirty="0">
                <a:solidFill>
                  <a:srgbClr val="28619E"/>
                </a:solidFill>
                <a:latin typeface="Gotham" panose="02000604030000020004" pitchFamily="50" charset="0"/>
              </a:rPr>
              <a:t> October 2024</a:t>
            </a:r>
          </a:p>
          <a:p>
            <a:pPr marL="0" indent="0" eaLnBrk="1" hangingPunct="1">
              <a:buNone/>
            </a:pPr>
            <a:endParaRPr lang="en-GB" altLang="en-US" sz="1900" dirty="0">
              <a:solidFill>
                <a:srgbClr val="FF0000"/>
              </a:solidFill>
              <a:latin typeface="Gotham" panose="02000604030000020004" pitchFamily="50" charset="0"/>
            </a:endParaRPr>
          </a:p>
          <a:p>
            <a:pPr marL="0" indent="0" algn="ctr" eaLnBrk="1" hangingPunct="1">
              <a:buNone/>
            </a:pPr>
            <a:r>
              <a:rPr lang="en-GB" altLang="en-US" sz="3800" b="1" dirty="0">
                <a:solidFill>
                  <a:srgbClr val="28619E"/>
                </a:solidFill>
                <a:latin typeface="Gotham" panose="02000604030000020004" pitchFamily="50" charset="0"/>
              </a:rPr>
              <a:t>Year 7 Parents’ Evening</a:t>
            </a:r>
          </a:p>
          <a:p>
            <a:pPr marL="0" indent="0" algn="ctr" eaLnBrk="1" hangingPunct="1">
              <a:buNone/>
            </a:pPr>
            <a:r>
              <a:rPr lang="en-GB" altLang="en-US" sz="3800" b="1" dirty="0">
                <a:solidFill>
                  <a:srgbClr val="28619E"/>
                </a:solidFill>
                <a:latin typeface="Gotham" panose="02000604030000020004" pitchFamily="50" charset="0"/>
              </a:rPr>
              <a:t>8</a:t>
            </a:r>
            <a:r>
              <a:rPr lang="en-GB" altLang="en-US" sz="3800" b="1" baseline="30000" dirty="0">
                <a:solidFill>
                  <a:srgbClr val="28619E"/>
                </a:solidFill>
                <a:latin typeface="Gotham" panose="02000604030000020004" pitchFamily="50" charset="0"/>
              </a:rPr>
              <a:t>th</a:t>
            </a:r>
            <a:r>
              <a:rPr lang="en-GB" altLang="en-US" sz="3800" b="1" dirty="0">
                <a:solidFill>
                  <a:srgbClr val="28619E"/>
                </a:solidFill>
                <a:latin typeface="Gotham" panose="02000604030000020004" pitchFamily="50" charset="0"/>
              </a:rPr>
              <a:t> May 2025</a:t>
            </a:r>
          </a:p>
          <a:p>
            <a:pPr eaLnBrk="1" hangingPunct="1"/>
            <a:endParaRPr lang="en-GB" altLang="en-US" dirty="0">
              <a:solidFill>
                <a:srgbClr val="FF0000"/>
              </a:solidFill>
              <a:latin typeface="Gotham" panose="02000604030000020004" pitchFamily="50" charset="0"/>
            </a:endParaRPr>
          </a:p>
          <a:p>
            <a:pPr marL="0" indent="0" algn="ctr" eaLnBrk="1" hangingPunct="1">
              <a:buNone/>
            </a:pPr>
            <a:r>
              <a:rPr lang="en-GB" altLang="en-US" b="1" dirty="0">
                <a:latin typeface="Gotham" panose="02000604030000020004" pitchFamily="50" charset="0"/>
              </a:rPr>
              <a:t>Reports (Progress Checks):</a:t>
            </a:r>
          </a:p>
          <a:p>
            <a:pPr marL="0" indent="0" algn="ctr" eaLnBrk="1" hangingPunct="1">
              <a:buNone/>
            </a:pPr>
            <a:r>
              <a:rPr lang="en-GB" altLang="en-US" dirty="0">
                <a:latin typeface="Gotham" panose="02000604030000020004" pitchFamily="50" charset="0"/>
              </a:rPr>
              <a:t>PC1: 17</a:t>
            </a:r>
            <a:r>
              <a:rPr lang="en-GB" altLang="en-US" baseline="30000" dirty="0">
                <a:latin typeface="Gotham" panose="02000604030000020004" pitchFamily="50" charset="0"/>
              </a:rPr>
              <a:t>th</a:t>
            </a:r>
            <a:r>
              <a:rPr lang="en-GB" altLang="en-US" dirty="0">
                <a:latin typeface="Gotham" panose="02000604030000020004" pitchFamily="50" charset="0"/>
              </a:rPr>
              <a:t> October 2024</a:t>
            </a:r>
          </a:p>
          <a:p>
            <a:pPr marL="0" indent="0" algn="ctr" eaLnBrk="1" hangingPunct="1">
              <a:buNone/>
            </a:pPr>
            <a:r>
              <a:rPr lang="en-GB" altLang="en-US" dirty="0">
                <a:latin typeface="Gotham" panose="02000604030000020004" pitchFamily="50" charset="0"/>
              </a:rPr>
              <a:t>PC2: 14</a:t>
            </a:r>
            <a:r>
              <a:rPr lang="en-GB" altLang="en-US" baseline="30000" dirty="0">
                <a:latin typeface="Gotham" panose="02000604030000020004" pitchFamily="50" charset="0"/>
              </a:rPr>
              <a:t>th</a:t>
            </a:r>
            <a:r>
              <a:rPr lang="en-GB" altLang="en-US" dirty="0">
                <a:latin typeface="Gotham" panose="02000604030000020004" pitchFamily="50" charset="0"/>
              </a:rPr>
              <a:t> February 2025</a:t>
            </a:r>
          </a:p>
          <a:p>
            <a:pPr marL="0" indent="0" algn="ctr" eaLnBrk="1" hangingPunct="1">
              <a:buNone/>
            </a:pPr>
            <a:r>
              <a:rPr lang="en-GB" altLang="en-US" dirty="0">
                <a:latin typeface="Gotham" panose="02000604030000020004" pitchFamily="50" charset="0"/>
              </a:rPr>
              <a:t>PC3: 30</a:t>
            </a:r>
            <a:r>
              <a:rPr lang="en-GB" altLang="en-US" baseline="30000" dirty="0">
                <a:latin typeface="Gotham" panose="02000604030000020004" pitchFamily="50" charset="0"/>
              </a:rPr>
              <a:t>th</a:t>
            </a:r>
            <a:r>
              <a:rPr lang="en-GB" altLang="en-US" dirty="0">
                <a:latin typeface="Gotham" panose="02000604030000020004" pitchFamily="50" charset="0"/>
              </a:rPr>
              <a:t> April 2025</a:t>
            </a:r>
          </a:p>
          <a:p>
            <a:pPr lvl="1" eaLnBrk="1" hangingPunct="1"/>
            <a:endParaRPr lang="en-GB" altLang="en-US" dirty="0">
              <a:latin typeface="Gotham" panose="02000604030000020004" pitchFamily="50" charset="0"/>
            </a:endParaRPr>
          </a:p>
        </p:txBody>
      </p:sp>
    </p:spTree>
    <p:extLst>
      <p:ext uri="{BB962C8B-B14F-4D97-AF65-F5344CB8AC3E}">
        <p14:creationId xmlns:p14="http://schemas.microsoft.com/office/powerpoint/2010/main" val="1258989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3635" y="1206345"/>
            <a:ext cx="3083550" cy="20557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318991" y="3988253"/>
            <a:ext cx="2622176" cy="1748117"/>
          </a:xfrm>
          <a:prstGeom prst="rect">
            <a:avLst/>
          </a:prstGeom>
        </p:spPr>
      </p:pic>
      <p:graphicFrame>
        <p:nvGraphicFramePr>
          <p:cNvPr id="2" name="Table 1">
            <a:extLst>
              <a:ext uri="{FF2B5EF4-FFF2-40B4-BE49-F238E27FC236}">
                <a16:creationId xmlns:a16="http://schemas.microsoft.com/office/drawing/2014/main" id="{E0B8C9FF-0D14-47B0-966B-B01E0219C4A4}"/>
              </a:ext>
            </a:extLst>
          </p:cNvPr>
          <p:cNvGraphicFramePr>
            <a:graphicFrameLocks noGrp="1"/>
          </p:cNvGraphicFramePr>
          <p:nvPr>
            <p:extLst>
              <p:ext uri="{D42A27DB-BD31-4B8C-83A1-F6EECF244321}">
                <p14:modId xmlns:p14="http://schemas.microsoft.com/office/powerpoint/2010/main" val="2188597210"/>
              </p:ext>
            </p:extLst>
          </p:nvPr>
        </p:nvGraphicFramePr>
        <p:xfrm>
          <a:off x="161548" y="938488"/>
          <a:ext cx="5550939" cy="5440908"/>
        </p:xfrm>
        <a:graphic>
          <a:graphicData uri="http://schemas.openxmlformats.org/drawingml/2006/table">
            <a:tbl>
              <a:tblPr firstRow="1" firstCol="1" bandRow="1"/>
              <a:tblGrid>
                <a:gridCol w="760526">
                  <a:extLst>
                    <a:ext uri="{9D8B030D-6E8A-4147-A177-3AD203B41FA5}">
                      <a16:colId xmlns:a16="http://schemas.microsoft.com/office/drawing/2014/main" val="1741108109"/>
                    </a:ext>
                  </a:extLst>
                </a:gridCol>
                <a:gridCol w="4790413">
                  <a:extLst>
                    <a:ext uri="{9D8B030D-6E8A-4147-A177-3AD203B41FA5}">
                      <a16:colId xmlns:a16="http://schemas.microsoft.com/office/drawing/2014/main" val="3349275258"/>
                    </a:ext>
                  </a:extLst>
                </a:gridCol>
              </a:tblGrid>
              <a:tr h="278716">
                <a:tc>
                  <a:txBody>
                    <a:bodyPr/>
                    <a:lstStyle/>
                    <a:p>
                      <a:pPr algn="ctr">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Blazers</a:t>
                      </a:r>
                    </a:p>
                  </a:txBody>
                  <a:tcPr marL="42701" marR="42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just">
                        <a:lnSpc>
                          <a:spcPct val="107000"/>
                        </a:lnSpc>
                        <a:spcAft>
                          <a:spcPts val="0"/>
                        </a:spcAft>
                      </a:pPr>
                      <a:r>
                        <a:rPr lang="en-GB" sz="900">
                          <a:effectLst/>
                          <a:latin typeface="Calibri" panose="020F0502020204030204" pitchFamily="34" charset="0"/>
                          <a:ea typeface="Calibri" panose="020F0502020204030204" pitchFamily="34" charset="0"/>
                          <a:cs typeface="Times New Roman" panose="02020603050405020304" pitchFamily="18" charset="0"/>
                        </a:rPr>
                        <a:t>Black business cut blazer with blue piping and the school badge purchased from Uniform Direct. Blazers must be worn on school site at all times unless directed by staff. </a:t>
                      </a:r>
                    </a:p>
                  </a:txBody>
                  <a:tcPr marL="42701" marR="42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0753056"/>
                  </a:ext>
                </a:extLst>
              </a:tr>
              <a:tr h="290791">
                <a:tc>
                  <a:txBody>
                    <a:bodyPr/>
                    <a:lstStyle/>
                    <a:p>
                      <a:pPr algn="ctr">
                        <a:lnSpc>
                          <a:spcPct val="107000"/>
                        </a:lnSpc>
                        <a:spcAft>
                          <a:spcPts val="0"/>
                        </a:spcAft>
                      </a:pPr>
                      <a:r>
                        <a:rPr lang="en-GB" sz="900">
                          <a:effectLst/>
                          <a:latin typeface="Calibri" panose="020F0502020204030204" pitchFamily="34" charset="0"/>
                          <a:ea typeface="Calibri" panose="020F0502020204030204" pitchFamily="34" charset="0"/>
                          <a:cs typeface="Times New Roman" panose="02020603050405020304" pitchFamily="18" charset="0"/>
                        </a:rPr>
                        <a:t>Trousers</a:t>
                      </a:r>
                    </a:p>
                  </a:txBody>
                  <a:tcPr marL="42701" marR="42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just">
                        <a:lnSpc>
                          <a:spcPct val="107000"/>
                        </a:lnSpc>
                        <a:spcAft>
                          <a:spcPts val="0"/>
                        </a:spcAft>
                      </a:pPr>
                      <a:r>
                        <a:rPr lang="en-GB" sz="900">
                          <a:effectLst/>
                          <a:latin typeface="Calibri" panose="020F0502020204030204" pitchFamily="34" charset="0"/>
                          <a:ea typeface="Calibri" panose="020F0502020204030204" pitchFamily="34" charset="0"/>
                          <a:cs typeface="Times New Roman" panose="02020603050405020304" pitchFamily="18" charset="0"/>
                        </a:rPr>
                        <a:t>Mid grey tailored school trousers which may be purchased from Uniform Direct.  Belts must be plain with no large buckles.</a:t>
                      </a:r>
                    </a:p>
                  </a:txBody>
                  <a:tcPr marL="42701" marR="42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9113027"/>
                  </a:ext>
                </a:extLst>
              </a:tr>
              <a:tr h="428942">
                <a:tc>
                  <a:txBody>
                    <a:bodyPr/>
                    <a:lstStyle/>
                    <a:p>
                      <a:pPr algn="ctr">
                        <a:lnSpc>
                          <a:spcPct val="107000"/>
                        </a:lnSpc>
                        <a:spcAft>
                          <a:spcPts val="0"/>
                        </a:spcAft>
                      </a:pPr>
                      <a:r>
                        <a:rPr lang="en-GB" sz="900">
                          <a:effectLst/>
                          <a:latin typeface="Calibri" panose="020F0502020204030204" pitchFamily="34" charset="0"/>
                          <a:ea typeface="Calibri" panose="020F0502020204030204" pitchFamily="34" charset="0"/>
                          <a:cs typeface="Times New Roman" panose="02020603050405020304" pitchFamily="18" charset="0"/>
                        </a:rPr>
                        <a:t>Skirt </a:t>
                      </a:r>
                    </a:p>
                  </a:txBody>
                  <a:tcPr marL="42701" marR="42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just">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The SVC school skirt is available in lengths of 20” 22” 24” purchased from Uniform Direct. Skirts must be worn at an appropriate length and not rolled at the waist.  Girls requiring further modesty are able to wear black leggings or SVC grey trousers under the long skirt. </a:t>
                      </a:r>
                    </a:p>
                  </a:txBody>
                  <a:tcPr marL="42701" marR="42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2567128"/>
                  </a:ext>
                </a:extLst>
              </a:tr>
              <a:tr h="412334">
                <a:tc>
                  <a:txBody>
                    <a:bodyPr/>
                    <a:lstStyle/>
                    <a:p>
                      <a:pPr algn="ctr">
                        <a:lnSpc>
                          <a:spcPct val="107000"/>
                        </a:lnSpc>
                        <a:spcAft>
                          <a:spcPts val="0"/>
                        </a:spcAft>
                      </a:pPr>
                      <a:r>
                        <a:rPr lang="en-GB" sz="900">
                          <a:effectLst/>
                          <a:latin typeface="Calibri" panose="020F0502020204030204" pitchFamily="34" charset="0"/>
                          <a:ea typeface="Calibri" panose="020F0502020204030204" pitchFamily="34" charset="0"/>
                          <a:cs typeface="Times New Roman" panose="02020603050405020304" pitchFamily="18" charset="0"/>
                        </a:rPr>
                        <a:t>Socks/Tights</a:t>
                      </a:r>
                    </a:p>
                  </a:txBody>
                  <a:tcPr marL="42701" marR="42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just">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Tights must be plain black, natural or grey.  If students choose to wear long socks with the school skirt, they must ensure they are worn below the knee, and they must be plain black, white or grey.</a:t>
                      </a:r>
                    </a:p>
                  </a:txBody>
                  <a:tcPr marL="42701" marR="42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4863531"/>
                  </a:ext>
                </a:extLst>
              </a:tr>
              <a:tr h="412334">
                <a:tc>
                  <a:txBody>
                    <a:bodyPr/>
                    <a:lstStyle/>
                    <a:p>
                      <a:pPr algn="ctr">
                        <a:lnSpc>
                          <a:spcPct val="107000"/>
                        </a:lnSpc>
                        <a:spcAft>
                          <a:spcPts val="0"/>
                        </a:spcAft>
                      </a:pPr>
                      <a:r>
                        <a:rPr lang="en-GB" sz="900">
                          <a:effectLst/>
                          <a:latin typeface="Calibri" panose="020F0502020204030204" pitchFamily="34" charset="0"/>
                          <a:ea typeface="Calibri" panose="020F0502020204030204" pitchFamily="34" charset="0"/>
                          <a:cs typeface="Times New Roman" panose="02020603050405020304" pitchFamily="18" charset="0"/>
                        </a:rPr>
                        <a:t>Shirt</a:t>
                      </a:r>
                    </a:p>
                  </a:txBody>
                  <a:tcPr marL="42701" marR="42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just">
                        <a:lnSpc>
                          <a:spcPct val="107000"/>
                        </a:lnSpc>
                        <a:spcAft>
                          <a:spcPts val="0"/>
                        </a:spcAft>
                      </a:pPr>
                      <a:r>
                        <a:rPr lang="en-GB" sz="900">
                          <a:effectLst/>
                          <a:latin typeface="Calibri" panose="020F0502020204030204" pitchFamily="34" charset="0"/>
                          <a:ea typeface="Calibri" panose="020F0502020204030204" pitchFamily="34" charset="0"/>
                          <a:cs typeface="Times New Roman" panose="02020603050405020304" pitchFamily="18" charset="0"/>
                        </a:rPr>
                        <a:t>Plain white shirt (short or long sleeved), </a:t>
                      </a:r>
                      <a:r>
                        <a:rPr lang="en-GB" sz="900" b="1">
                          <a:effectLst/>
                          <a:latin typeface="Calibri" panose="020F0502020204030204" pitchFamily="34" charset="0"/>
                          <a:ea typeface="Calibri" panose="020F0502020204030204" pitchFamily="34" charset="0"/>
                          <a:cs typeface="Times New Roman" panose="02020603050405020304" pitchFamily="18" charset="0"/>
                        </a:rPr>
                        <a:t>tucked</a:t>
                      </a:r>
                      <a:r>
                        <a:rPr lang="en-GB" sz="900">
                          <a:effectLst/>
                          <a:latin typeface="Calibri" panose="020F0502020204030204" pitchFamily="34" charset="0"/>
                          <a:ea typeface="Calibri" panose="020F0502020204030204" pitchFamily="34" charset="0"/>
                          <a:cs typeface="Times New Roman" panose="02020603050405020304" pitchFamily="18" charset="0"/>
                        </a:rPr>
                        <a:t> in to trousers or skirt with top button buttoned up to take a tie.  If students choose to wear a top under the shirt for modesty, this must be plain white.</a:t>
                      </a:r>
                    </a:p>
                  </a:txBody>
                  <a:tcPr marL="42701" marR="42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2223681"/>
                  </a:ext>
                </a:extLst>
              </a:tr>
              <a:tr h="144913">
                <a:tc>
                  <a:txBody>
                    <a:bodyPr/>
                    <a:lstStyle/>
                    <a:p>
                      <a:pPr algn="ctr">
                        <a:lnSpc>
                          <a:spcPct val="107000"/>
                        </a:lnSpc>
                        <a:spcAft>
                          <a:spcPts val="0"/>
                        </a:spcAft>
                      </a:pPr>
                      <a:r>
                        <a:rPr lang="en-GB" sz="900">
                          <a:effectLst/>
                          <a:latin typeface="Calibri" panose="020F0502020204030204" pitchFamily="34" charset="0"/>
                          <a:ea typeface="Calibri" panose="020F0502020204030204" pitchFamily="34" charset="0"/>
                          <a:cs typeface="Times New Roman" panose="02020603050405020304" pitchFamily="18" charset="0"/>
                        </a:rPr>
                        <a:t>Tie</a:t>
                      </a:r>
                    </a:p>
                  </a:txBody>
                  <a:tcPr marL="42701" marR="42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just">
                        <a:lnSpc>
                          <a:spcPct val="107000"/>
                        </a:lnSpc>
                        <a:spcAft>
                          <a:spcPts val="0"/>
                        </a:spcAft>
                      </a:pPr>
                      <a:r>
                        <a:rPr lang="en-GB" sz="900">
                          <a:effectLst/>
                          <a:latin typeface="Calibri" panose="020F0502020204030204" pitchFamily="34" charset="0"/>
                          <a:ea typeface="Calibri" panose="020F0502020204030204" pitchFamily="34" charset="0"/>
                          <a:cs typeface="Times New Roman" panose="02020603050405020304" pitchFamily="18" charset="0"/>
                        </a:rPr>
                        <a:t>SVC clip on school tie purchased from Uniform Direct or the school’s reception.</a:t>
                      </a:r>
                    </a:p>
                  </a:txBody>
                  <a:tcPr marL="42701" marR="42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9805932"/>
                  </a:ext>
                </a:extLst>
              </a:tr>
              <a:tr h="425561">
                <a:tc>
                  <a:txBody>
                    <a:bodyPr/>
                    <a:lstStyle/>
                    <a:p>
                      <a:pPr algn="ctr">
                        <a:lnSpc>
                          <a:spcPct val="107000"/>
                        </a:lnSpc>
                        <a:spcAft>
                          <a:spcPts val="0"/>
                        </a:spcAft>
                      </a:pPr>
                      <a:r>
                        <a:rPr lang="en-GB" sz="900">
                          <a:effectLst/>
                          <a:latin typeface="Calibri" panose="020F0502020204030204" pitchFamily="34" charset="0"/>
                          <a:ea typeface="Calibri" panose="020F0502020204030204" pitchFamily="34" charset="0"/>
                          <a:cs typeface="Times New Roman" panose="02020603050405020304" pitchFamily="18" charset="0"/>
                        </a:rPr>
                        <a:t>School jumper </a:t>
                      </a:r>
                      <a:r>
                        <a:rPr lang="en-GB" sz="900" b="1">
                          <a:effectLst/>
                          <a:latin typeface="Calibri" panose="020F0502020204030204" pitchFamily="34" charset="0"/>
                          <a:ea typeface="Calibri" panose="020F0502020204030204" pitchFamily="34" charset="0"/>
                          <a:cs typeface="Times New Roman" panose="02020603050405020304" pitchFamily="18" charset="0"/>
                        </a:rPr>
                        <a:t>(optional)</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42701" marR="42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just">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Mid grey school jumper with royal blue V-neck stripe can be worn in addition to the blazer, </a:t>
                      </a:r>
                      <a:r>
                        <a:rPr lang="en-GB" sz="900" b="1" dirty="0">
                          <a:effectLst/>
                          <a:latin typeface="Calibri" panose="020F0502020204030204" pitchFamily="34" charset="0"/>
                          <a:ea typeface="Calibri" panose="020F0502020204030204" pitchFamily="34" charset="0"/>
                          <a:cs typeface="Times New Roman" panose="02020603050405020304" pitchFamily="18" charset="0"/>
                        </a:rPr>
                        <a:t>not instead of</a:t>
                      </a:r>
                      <a:r>
                        <a:rPr lang="en-GB" sz="900" dirty="0">
                          <a:effectLst/>
                          <a:latin typeface="Calibri" panose="020F0502020204030204" pitchFamily="34" charset="0"/>
                          <a:ea typeface="Calibri" panose="020F0502020204030204" pitchFamily="34" charset="0"/>
                          <a:cs typeface="Times New Roman" panose="02020603050405020304" pitchFamily="18" charset="0"/>
                        </a:rPr>
                        <a:t>. This is in response to requests from parents and students for additional warmth in the colder months and is available from Uniform Direct. </a:t>
                      </a:r>
                    </a:p>
                  </a:txBody>
                  <a:tcPr marL="42701" marR="42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66121"/>
                  </a:ext>
                </a:extLst>
              </a:tr>
              <a:tr h="551822">
                <a:tc>
                  <a:txBody>
                    <a:bodyPr/>
                    <a:lstStyle/>
                    <a:p>
                      <a:pPr algn="ctr">
                        <a:lnSpc>
                          <a:spcPct val="107000"/>
                        </a:lnSpc>
                        <a:spcAft>
                          <a:spcPts val="0"/>
                        </a:spcAft>
                      </a:pPr>
                      <a:r>
                        <a:rPr lang="en-GB" sz="900">
                          <a:effectLst/>
                          <a:latin typeface="Calibri" panose="020F0502020204030204" pitchFamily="34" charset="0"/>
                          <a:ea typeface="Calibri" panose="020F0502020204030204" pitchFamily="34" charset="0"/>
                          <a:cs typeface="Times New Roman" panose="02020603050405020304" pitchFamily="18" charset="0"/>
                        </a:rPr>
                        <a:t>Footwear</a:t>
                      </a:r>
                    </a:p>
                  </a:txBody>
                  <a:tcPr marL="42701" marR="42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just">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All footwear must be plain, black, practical and </a:t>
                      </a:r>
                      <a:r>
                        <a:rPr lang="en-GB" sz="900" b="1" dirty="0">
                          <a:effectLst/>
                          <a:latin typeface="Calibri" panose="020F0502020204030204" pitchFamily="34" charset="0"/>
                          <a:ea typeface="Calibri" panose="020F0502020204030204" pitchFamily="34" charset="0"/>
                          <a:cs typeface="Times New Roman" panose="02020603050405020304" pitchFamily="18" charset="0"/>
                        </a:rPr>
                        <a:t>smart</a:t>
                      </a:r>
                      <a:r>
                        <a:rPr lang="en-GB" sz="900" dirty="0">
                          <a:effectLst/>
                          <a:latin typeface="Calibri" panose="020F0502020204030204" pitchFamily="34" charset="0"/>
                          <a:ea typeface="Calibri" panose="020F0502020204030204" pitchFamily="34" charset="0"/>
                          <a:cs typeface="Times New Roman" panose="02020603050405020304" pitchFamily="18" charset="0"/>
                        </a:rPr>
                        <a:t>. Footwear should not have coloured laces, stitching, logos, patterns or contrasting coloured soles. Heels must not exceed 3cm. Plain black ankle boots are acceptable if they adhere to the above. See the SVC website for details of what is appropriate.</a:t>
                      </a:r>
                    </a:p>
                  </a:txBody>
                  <a:tcPr marL="42701" marR="42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4285213"/>
                  </a:ext>
                </a:extLst>
              </a:tr>
              <a:tr h="290791">
                <a:tc>
                  <a:txBody>
                    <a:bodyPr/>
                    <a:lstStyle/>
                    <a:p>
                      <a:pPr algn="ctr">
                        <a:lnSpc>
                          <a:spcPct val="107000"/>
                        </a:lnSpc>
                        <a:spcAft>
                          <a:spcPts val="0"/>
                        </a:spcAft>
                      </a:pPr>
                      <a:r>
                        <a:rPr lang="en-GB" sz="900">
                          <a:effectLst/>
                          <a:latin typeface="Calibri" panose="020F0502020204030204" pitchFamily="34" charset="0"/>
                          <a:ea typeface="Calibri" panose="020F0502020204030204" pitchFamily="34" charset="0"/>
                          <a:cs typeface="Times New Roman" panose="02020603050405020304" pitchFamily="18" charset="0"/>
                        </a:rPr>
                        <a:t>Outdoor coats</a:t>
                      </a:r>
                    </a:p>
                  </a:txBody>
                  <a:tcPr marL="42701" marR="42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just">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Outdoor coats should be an addition to and not instead of the school blazer.  Hoodies, tracksuit tops or denim coats of any kind are not permitted.</a:t>
                      </a:r>
                    </a:p>
                  </a:txBody>
                  <a:tcPr marL="42701" marR="42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9928725"/>
                  </a:ext>
                </a:extLst>
              </a:tr>
              <a:tr h="278716">
                <a:tc>
                  <a:txBody>
                    <a:bodyPr/>
                    <a:lstStyle/>
                    <a:p>
                      <a:pPr algn="ctr">
                        <a:lnSpc>
                          <a:spcPct val="107000"/>
                        </a:lnSpc>
                        <a:spcAft>
                          <a:spcPts val="0"/>
                        </a:spcAft>
                      </a:pPr>
                      <a:r>
                        <a:rPr lang="en-GB" sz="900">
                          <a:effectLst/>
                          <a:latin typeface="Calibri" panose="020F0502020204030204" pitchFamily="34" charset="0"/>
                          <a:ea typeface="Calibri" panose="020F0502020204030204" pitchFamily="34" charset="0"/>
                          <a:cs typeface="Times New Roman" panose="02020603050405020304" pitchFamily="18" charset="0"/>
                        </a:rPr>
                        <a:t>Head coverings</a:t>
                      </a:r>
                    </a:p>
                  </a:txBody>
                  <a:tcPr marL="42701" marR="42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just">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Head coverings for religious reasons must be plain black, white or grey and must be securely fastened.</a:t>
                      </a:r>
                    </a:p>
                  </a:txBody>
                  <a:tcPr marL="42701" marR="42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7163509"/>
                  </a:ext>
                </a:extLst>
              </a:tr>
              <a:tr h="272847">
                <a:tc>
                  <a:txBody>
                    <a:bodyPr/>
                    <a:lstStyle/>
                    <a:p>
                      <a:pPr algn="ctr">
                        <a:lnSpc>
                          <a:spcPct val="107000"/>
                        </a:lnSpc>
                        <a:spcAft>
                          <a:spcPts val="0"/>
                        </a:spcAft>
                      </a:pPr>
                      <a:r>
                        <a:rPr lang="en-GB" sz="900">
                          <a:effectLst/>
                          <a:latin typeface="Calibri" panose="020F0502020204030204" pitchFamily="34" charset="0"/>
                          <a:ea typeface="Calibri" panose="020F0502020204030204" pitchFamily="34" charset="0"/>
                          <a:cs typeface="Times New Roman" panose="02020603050405020304" pitchFamily="18" charset="0"/>
                        </a:rPr>
                        <a:t>Bags</a:t>
                      </a:r>
                    </a:p>
                  </a:txBody>
                  <a:tcPr marL="42701" marR="42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just">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It is </a:t>
                      </a:r>
                      <a:r>
                        <a:rPr lang="en-GB" sz="900" b="1" dirty="0">
                          <a:effectLst/>
                          <a:latin typeface="Calibri" panose="020F0502020204030204" pitchFamily="34" charset="0"/>
                          <a:ea typeface="Calibri" panose="020F0502020204030204" pitchFamily="34" charset="0"/>
                          <a:cs typeface="Times New Roman" panose="02020603050405020304" pitchFamily="18" charset="0"/>
                        </a:rPr>
                        <a:t>compulsory </a:t>
                      </a:r>
                      <a:r>
                        <a:rPr lang="en-GB" sz="900" dirty="0">
                          <a:effectLst/>
                          <a:latin typeface="Calibri" panose="020F0502020204030204" pitchFamily="34" charset="0"/>
                          <a:ea typeface="Calibri" panose="020F0502020204030204" pitchFamily="34" charset="0"/>
                          <a:cs typeface="Times New Roman" panose="02020603050405020304" pitchFamily="18" charset="0"/>
                        </a:rPr>
                        <a:t>to have a school bag.  The bag must be large enough to carry A4 books or folders. </a:t>
                      </a:r>
                    </a:p>
                  </a:txBody>
                  <a:tcPr marL="42701" marR="42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3748059"/>
                  </a:ext>
                </a:extLst>
              </a:tr>
              <a:tr h="272847">
                <a:tc>
                  <a:txBody>
                    <a:bodyPr/>
                    <a:lstStyle/>
                    <a:p>
                      <a:pPr algn="ctr">
                        <a:lnSpc>
                          <a:spcPct val="107000"/>
                        </a:lnSpc>
                        <a:spcAft>
                          <a:spcPts val="0"/>
                        </a:spcAft>
                      </a:pPr>
                      <a:r>
                        <a:rPr lang="en-GB" sz="900">
                          <a:effectLst/>
                          <a:latin typeface="Calibri" panose="020F0502020204030204" pitchFamily="34" charset="0"/>
                          <a:ea typeface="Calibri" panose="020F0502020204030204" pitchFamily="34" charset="0"/>
                          <a:cs typeface="Times New Roman" panose="02020603050405020304" pitchFamily="18" charset="0"/>
                        </a:rPr>
                        <a:t>Lanyards</a:t>
                      </a:r>
                    </a:p>
                  </a:txBody>
                  <a:tcPr marL="42701" marR="42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just">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Lanyards must be worn at all times for safeguarding purposes.  The name and face should be visible at all times.</a:t>
                      </a:r>
                    </a:p>
                  </a:txBody>
                  <a:tcPr marL="42701" marR="42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3967054"/>
                  </a:ext>
                </a:extLst>
              </a:tr>
              <a:tr h="830797">
                <a:tc>
                  <a:txBody>
                    <a:bodyPr/>
                    <a:lstStyle/>
                    <a:p>
                      <a:pPr algn="ctr">
                        <a:lnSpc>
                          <a:spcPct val="107000"/>
                        </a:lnSpc>
                        <a:spcAft>
                          <a:spcPts val="0"/>
                        </a:spcAft>
                      </a:pPr>
                      <a:r>
                        <a:rPr lang="en-GB" sz="900">
                          <a:effectLst/>
                          <a:latin typeface="Calibri" panose="020F0502020204030204" pitchFamily="34" charset="0"/>
                          <a:ea typeface="Calibri" panose="020F0502020204030204" pitchFamily="34" charset="0"/>
                          <a:cs typeface="Times New Roman" panose="02020603050405020304" pitchFamily="18" charset="0"/>
                        </a:rPr>
                        <a:t>Make up/Jewellery/</a:t>
                      </a:r>
                    </a:p>
                    <a:p>
                      <a:pPr algn="ctr">
                        <a:lnSpc>
                          <a:spcPct val="107000"/>
                        </a:lnSpc>
                        <a:spcAft>
                          <a:spcPts val="0"/>
                        </a:spcAft>
                      </a:pPr>
                      <a:r>
                        <a:rPr lang="en-GB" sz="900">
                          <a:effectLst/>
                          <a:latin typeface="Calibri" panose="020F0502020204030204" pitchFamily="34" charset="0"/>
                          <a:ea typeface="Calibri" panose="020F0502020204030204" pitchFamily="34" charset="0"/>
                          <a:cs typeface="Times New Roman" panose="02020603050405020304" pitchFamily="18" charset="0"/>
                        </a:rPr>
                        <a:t>Hats</a:t>
                      </a:r>
                    </a:p>
                  </a:txBody>
                  <a:tcPr marL="42701" marR="42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just">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No excessive makeup or jewellery is to be worn. Excessively long false nails of any material are not permitted. Excessively long false eyelashes are not to be worn.  Earrings should be discreet and must be no bigger than a 2 pence piece (length or diameter). No facial piercings</a:t>
                      </a:r>
                      <a:r>
                        <a:rPr lang="en-GB" sz="9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en-GB" sz="900" dirty="0">
                          <a:effectLst/>
                          <a:latin typeface="Calibri" panose="020F0502020204030204" pitchFamily="34" charset="0"/>
                          <a:ea typeface="Calibri" panose="020F0502020204030204" pitchFamily="34" charset="0"/>
                          <a:cs typeface="Times New Roman" panose="02020603050405020304" pitchFamily="18" charset="0"/>
                        </a:rPr>
                        <a:t>or ear stretchers are allowed </a:t>
                      </a:r>
                      <a:r>
                        <a:rPr lang="en-GB" sz="9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other than a small, single discreet nose stud/ring.</a:t>
                      </a:r>
                      <a:r>
                        <a:rPr lang="en-GB" sz="900" dirty="0">
                          <a:effectLst/>
                          <a:latin typeface="Calibri" panose="020F0502020204030204" pitchFamily="34" charset="0"/>
                          <a:ea typeface="Calibri" panose="020F0502020204030204" pitchFamily="34" charset="0"/>
                          <a:cs typeface="Times New Roman" panose="02020603050405020304" pitchFamily="18" charset="0"/>
                        </a:rPr>
                        <a:t> </a:t>
                      </a:r>
                      <a:r>
                        <a:rPr lang="en-GB" sz="900" b="1" dirty="0">
                          <a:effectLst/>
                          <a:latin typeface="Calibri" panose="020F0502020204030204" pitchFamily="34" charset="0"/>
                          <a:ea typeface="Calibri" panose="020F0502020204030204" pitchFamily="34" charset="0"/>
                          <a:cs typeface="Times New Roman" panose="02020603050405020304" pitchFamily="18" charset="0"/>
                        </a:rPr>
                        <a:t>All jewellery must be removed for PE</a:t>
                      </a:r>
                      <a:r>
                        <a:rPr lang="en-GB" sz="900" dirty="0">
                          <a:effectLst/>
                          <a:latin typeface="Calibri" panose="020F0502020204030204" pitchFamily="34" charset="0"/>
                          <a:ea typeface="Calibri" panose="020F0502020204030204" pitchFamily="34" charset="0"/>
                          <a:cs typeface="Times New Roman" panose="02020603050405020304" pitchFamily="18" charset="0"/>
                        </a:rPr>
                        <a:t>.  Any hair accessories must be small and plain black, white or grey. Hats are not to be worn in the school building.</a:t>
                      </a:r>
                    </a:p>
                  </a:txBody>
                  <a:tcPr marL="42701" marR="42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5879956"/>
                  </a:ext>
                </a:extLst>
              </a:tr>
              <a:tr h="412334">
                <a:tc>
                  <a:txBody>
                    <a:bodyPr/>
                    <a:lstStyle/>
                    <a:p>
                      <a:pPr algn="ctr">
                        <a:lnSpc>
                          <a:spcPct val="107000"/>
                        </a:lnSpc>
                        <a:spcAft>
                          <a:spcPts val="0"/>
                        </a:spcAft>
                      </a:pPr>
                      <a:r>
                        <a:rPr lang="en-GB" sz="900">
                          <a:effectLst/>
                          <a:latin typeface="Calibri" panose="020F0502020204030204" pitchFamily="34" charset="0"/>
                          <a:ea typeface="Calibri" panose="020F0502020204030204" pitchFamily="34" charset="0"/>
                          <a:cs typeface="Times New Roman" panose="02020603050405020304" pitchFamily="18" charset="0"/>
                        </a:rPr>
                        <a:t>Hair</a:t>
                      </a:r>
                    </a:p>
                  </a:txBody>
                  <a:tcPr marL="42701" marR="42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algn="just">
                        <a:lnSpc>
                          <a:spcPct val="107000"/>
                        </a:lnSpc>
                        <a:spcAft>
                          <a:spcPts val="0"/>
                        </a:spcAft>
                      </a:pPr>
                      <a:r>
                        <a:rPr lang="en-GB" sz="900" dirty="0">
                          <a:effectLst/>
                          <a:latin typeface="Calibri" panose="020F0502020204030204" pitchFamily="34" charset="0"/>
                          <a:ea typeface="Calibri" panose="020F0502020204030204" pitchFamily="34" charset="0"/>
                          <a:cs typeface="Times New Roman" panose="02020603050405020304" pitchFamily="18" charset="0"/>
                        </a:rPr>
                        <a:t>No excessive colouring of hair is permitted. Where hair has been coloured, it must be of a natural shade (e.g. not blue, bright red, green, etc.).  The school reserves the right to decide on the suitability of any colouring.</a:t>
                      </a:r>
                    </a:p>
                  </a:txBody>
                  <a:tcPr marL="42701" marR="427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7970403"/>
                  </a:ext>
                </a:extLst>
              </a:tr>
            </a:tbl>
          </a:graphicData>
        </a:graphic>
      </p:graphicFrame>
    </p:spTree>
    <p:extLst>
      <p:ext uri="{BB962C8B-B14F-4D97-AF65-F5344CB8AC3E}">
        <p14:creationId xmlns:p14="http://schemas.microsoft.com/office/powerpoint/2010/main" val="42765390"/>
      </p:ext>
    </p:extLst>
  </p:cSld>
  <p:clrMapOvr>
    <a:masterClrMapping/>
  </p:clrMapOvr>
</p:sld>
</file>

<file path=ppt/theme/theme1.xml><?xml version="1.0" encoding="utf-8"?>
<a:theme xmlns:a="http://schemas.openxmlformats.org/drawingml/2006/main" name="Corpor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oar Valley Corporate PowerPoint" id="{D4F5C258-CCA0-48FA-846B-330DF33E23A0}" vid="{E394F314-16BB-433F-A557-5580E5A6E79C}"/>
    </a:ext>
  </a:extLst>
</a:theme>
</file>

<file path=ppt/theme/theme2.xml><?xml version="1.0" encoding="utf-8"?>
<a:theme xmlns:a="http://schemas.openxmlformats.org/drawingml/2006/main" name="Soar Valley Corporate Theme 2018 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oar Valley Corporate Theme 2018 2019" id="{67D28B87-E26A-4386-BBD0-63AC15FB01EB}" vid="{07BF2256-39BF-4B3E-82E7-1F89810C0E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22623</TotalTime>
  <Words>1380</Words>
  <Application>Microsoft Office PowerPoint</Application>
  <PresentationFormat>On-screen Show (4:3)</PresentationFormat>
  <Paragraphs>182</Paragraphs>
  <Slides>27</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Aptos</vt:lpstr>
      <vt:lpstr>Arial</vt:lpstr>
      <vt:lpstr>Calibri</vt:lpstr>
      <vt:lpstr>Courier New</vt:lpstr>
      <vt:lpstr>Gotham</vt:lpstr>
      <vt:lpstr>Wingdings</vt:lpstr>
      <vt:lpstr>Corporate</vt:lpstr>
      <vt:lpstr>Soar Valley Corporate Theme 2018 2019</vt:lpstr>
      <vt:lpstr>Welcome</vt:lpstr>
      <vt:lpstr>PowerPoint Presentation</vt:lpstr>
      <vt:lpstr>CORE VALUES</vt:lpstr>
      <vt:lpstr>Key Staff for Year 7 students</vt:lpstr>
      <vt:lpstr>Mr Pabari</vt:lpstr>
      <vt:lpstr>Communication Importance of home-school links and relationships.  </vt:lpstr>
      <vt:lpstr>Rewards</vt:lpstr>
      <vt:lpstr>Key dates in the school year</vt:lpstr>
      <vt:lpstr>PowerPoint Presentation</vt:lpstr>
      <vt:lpstr>PowerPoint Presentation</vt:lpstr>
      <vt:lpstr>PowerPoint Presentation</vt:lpstr>
      <vt:lpstr>PLEASE LABEL EVERYTHING!</vt:lpstr>
      <vt:lpstr>Pre-loved uniform shop</vt:lpstr>
      <vt:lpstr>Mr Springthorpe</vt:lpstr>
      <vt:lpstr>PowerPoint Presentation</vt:lpstr>
      <vt:lpstr>SVC Transition</vt:lpstr>
      <vt:lpstr>SVC Extended Induction Programme</vt:lpstr>
      <vt:lpstr>Mr Pankhania</vt:lpstr>
      <vt:lpstr>Students’ FAQs about the first day</vt:lpstr>
      <vt:lpstr>Other common questions</vt:lpstr>
      <vt:lpstr>Tutor Groups</vt:lpstr>
      <vt:lpstr>Mrs Robinson</vt:lpstr>
      <vt:lpstr>Supporting your child through transition</vt:lpstr>
      <vt:lpstr>Uniform, Lockers and Cashless Catering </vt:lpstr>
      <vt:lpstr>Any questions?</vt:lpstr>
      <vt:lpstr>PowerPoint Presentation</vt:lpstr>
      <vt:lpstr>PowerPoint Presentation</vt:lpstr>
    </vt:vector>
  </TitlesOfParts>
  <Company>Soar Valley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 MacDougall</dc:creator>
  <cp:lastModifiedBy>Anil Pankhania</cp:lastModifiedBy>
  <cp:revision>75</cp:revision>
  <dcterms:created xsi:type="dcterms:W3CDTF">2017-06-29T05:01:00Z</dcterms:created>
  <dcterms:modified xsi:type="dcterms:W3CDTF">2024-07-04T09:55:36Z</dcterms:modified>
</cp:coreProperties>
</file>