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handoutMasterIdLst>
    <p:handoutMasterId r:id="rId15"/>
  </p:handoutMasterIdLst>
  <p:sldIdLst>
    <p:sldId id="278" r:id="rId2"/>
    <p:sldId id="262" r:id="rId3"/>
    <p:sldId id="281" r:id="rId4"/>
    <p:sldId id="268" r:id="rId5"/>
    <p:sldId id="270" r:id="rId6"/>
    <p:sldId id="271" r:id="rId7"/>
    <p:sldId id="272" r:id="rId8"/>
    <p:sldId id="273" r:id="rId9"/>
    <p:sldId id="269" r:id="rId10"/>
    <p:sldId id="274" r:id="rId11"/>
    <p:sldId id="276" r:id="rId12"/>
    <p:sldId id="275" r:id="rId13"/>
    <p:sldId id="280" r:id="rId14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A08"/>
    <a:srgbClr val="A5ABE3"/>
    <a:srgbClr val="99CCFF"/>
    <a:srgbClr val="E3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45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048BB-806B-44B6-BDF0-E94F04AFFB99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DE777-3B0D-416C-B3BE-C84DAA88C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739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slid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3"/>
          <a:stretch/>
        </p:blipFill>
        <p:spPr>
          <a:xfrm>
            <a:off x="0" y="2150775"/>
            <a:ext cx="9144000" cy="472010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00B9-237C-47D7-840C-5E7BFA600AF7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FD04-9242-492F-BE5C-0AA47F11046A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048376" y="-2732"/>
            <a:ext cx="3095625" cy="21706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34"/>
            <a:ext cx="2969106" cy="21389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426" y="3944585"/>
            <a:ext cx="7772400" cy="1226903"/>
          </a:xfrm>
        </p:spPr>
        <p:txBody>
          <a:bodyPr/>
          <a:lstStyle>
            <a:lvl1pPr>
              <a:defRPr i="0" u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6226" y="5314927"/>
            <a:ext cx="6400800" cy="5645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9106" y="4531"/>
            <a:ext cx="3124200" cy="214624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988156" y="4534"/>
            <a:ext cx="0" cy="2182405"/>
          </a:xfrm>
          <a:prstGeom prst="line">
            <a:avLst/>
          </a:prstGeom>
          <a:ln w="76200">
            <a:solidFill>
              <a:srgbClr val="E7B71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2167912"/>
            <a:ext cx="9144000" cy="0"/>
          </a:xfrm>
          <a:prstGeom prst="line">
            <a:avLst/>
          </a:prstGeom>
          <a:ln w="76200">
            <a:solidFill>
              <a:srgbClr val="E7B71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86239" y="0"/>
            <a:ext cx="7069" cy="2186936"/>
          </a:xfrm>
          <a:prstGeom prst="line">
            <a:avLst/>
          </a:prstGeom>
          <a:ln w="76200">
            <a:solidFill>
              <a:srgbClr val="E7B71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464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00B9-237C-47D7-840C-5E7BFA600AF7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FD04-9242-492F-BE5C-0AA47F110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907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77900"/>
            <a:ext cx="2057400" cy="51482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77900"/>
            <a:ext cx="6019800" cy="514826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00B9-237C-47D7-840C-5E7BFA600AF7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FD04-9242-492F-BE5C-0AA47F110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880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rpor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00B9-237C-47D7-840C-5E7BFA600AF7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FD04-9242-492F-BE5C-0AA47F110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322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5038"/>
            <a:ext cx="8229600" cy="8048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1504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78600"/>
            <a:ext cx="2133600" cy="220666"/>
          </a:xfrm>
        </p:spPr>
        <p:txBody>
          <a:bodyPr/>
          <a:lstStyle/>
          <a:p>
            <a:fld id="{5B3E00B9-237C-47D7-840C-5E7BFA600AF7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78603"/>
            <a:ext cx="2895600" cy="2206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FD04-9242-492F-BE5C-0AA47F110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153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3616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4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00B9-237C-47D7-840C-5E7BFA600AF7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FD04-9242-492F-BE5C-0AA47F110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612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03400"/>
            <a:ext cx="4038600" cy="43227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03400"/>
            <a:ext cx="4038600" cy="43227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00B9-237C-47D7-840C-5E7BFA600AF7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FD04-9242-492F-BE5C-0AA47F110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31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5041"/>
            <a:ext cx="8229600" cy="6000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76475"/>
            <a:ext cx="4040188" cy="3849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276475"/>
            <a:ext cx="4041775" cy="3849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00B9-237C-47D7-840C-5E7BFA600AF7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FD04-9242-492F-BE5C-0AA47F110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72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00B9-237C-47D7-840C-5E7BFA600AF7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FD04-9242-492F-BE5C-0AA47F110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891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00B9-237C-47D7-840C-5E7BFA600AF7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FD04-9242-492F-BE5C-0AA47F110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390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963615"/>
            <a:ext cx="3008313" cy="8397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63612"/>
            <a:ext cx="5111750" cy="51625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955800"/>
            <a:ext cx="3008313" cy="4170364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00B9-237C-47D7-840C-5E7BFA600AF7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FD04-9242-492F-BE5C-0AA47F110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089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77902"/>
            <a:ext cx="5486400" cy="374967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00B9-237C-47D7-840C-5E7BFA600AF7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FD04-9242-492F-BE5C-0AA47F110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86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 slide blank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35038"/>
            <a:ext cx="8229600" cy="741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30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0342"/>
            <a:ext cx="2133600" cy="2111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E00B9-237C-47D7-840C-5E7BFA600AF7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0342"/>
            <a:ext cx="2895600" cy="2111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AFD04-9242-492F-BE5C-0AA47F110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28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ctr" defTabSz="457189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Gotham" panose="02000604030000020004" pitchFamily="50" charset="0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otham" panose="02000604030000020004" pitchFamily="50" charset="0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otham" panose="02000604030000020004" pitchFamily="50" charset="0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otham" panose="02000604030000020004" pitchFamily="50" charset="0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otham" panose="02000604030000020004" pitchFamily="50" charset="0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otham" panose="02000604030000020004" pitchFamily="50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image" Target="../media/image9.jpg"/><Relationship Id="rId5" Type="http://schemas.openxmlformats.org/officeDocument/2006/relationships/image" Target="../media/image11.jpg"/><Relationship Id="rId10" Type="http://schemas.openxmlformats.org/officeDocument/2006/relationships/image" Target="../media/image21.jpeg"/><Relationship Id="rId4" Type="http://schemas.openxmlformats.org/officeDocument/2006/relationships/image" Target="../media/image16.jpeg"/><Relationship Id="rId9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600" u="sng" dirty="0"/>
              <a:t>Where are you going?</a:t>
            </a:r>
            <a:br>
              <a:rPr lang="en-GB" sz="3600" u="sng" dirty="0"/>
            </a:br>
            <a:r>
              <a:rPr lang="en-GB" sz="3600" u="sng" dirty="0"/>
              <a:t>How are you getting there?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Options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24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What steps do you need to take?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739899"/>
            <a:ext cx="8077200" cy="4665255"/>
          </a:xfrm>
        </p:spPr>
        <p:txBody>
          <a:bodyPr anchor="ctr">
            <a:normAutofit fontScale="70000" lnSpcReduction="20000"/>
          </a:bodyPr>
          <a:lstStyle/>
          <a:p>
            <a:pPr marL="742932" indent="-742932">
              <a:buFont typeface="+mj-lt"/>
              <a:buAutoNum type="arabicPeriod"/>
            </a:pPr>
            <a:r>
              <a:rPr lang="en-GB" sz="5400" b="1" dirty="0"/>
              <a:t>Where are you going?</a:t>
            </a:r>
          </a:p>
          <a:p>
            <a:pPr marL="0" indent="0">
              <a:buNone/>
            </a:pPr>
            <a:r>
              <a:rPr lang="en-GB" sz="5400" dirty="0"/>
              <a:t>The correct qualifications are KEY.</a:t>
            </a:r>
          </a:p>
          <a:p>
            <a:pPr marL="0" indent="0">
              <a:buNone/>
            </a:pPr>
            <a:endParaRPr lang="en-GB" sz="5400" b="1" dirty="0"/>
          </a:p>
          <a:p>
            <a:pPr marL="914377" indent="-914377">
              <a:buFont typeface="+mj-lt"/>
              <a:buAutoNum type="arabicPeriod" startAt="2"/>
            </a:pPr>
            <a:r>
              <a:rPr lang="en-GB" sz="5400" b="1" dirty="0"/>
              <a:t>How are you getting there?</a:t>
            </a:r>
          </a:p>
          <a:p>
            <a:pPr marL="0" indent="0">
              <a:buNone/>
            </a:pPr>
            <a:r>
              <a:rPr lang="en-GB" sz="5400" dirty="0"/>
              <a:t>The correct employability skills are EQUALLY important.</a:t>
            </a:r>
          </a:p>
        </p:txBody>
      </p:sp>
    </p:spTree>
    <p:extLst>
      <p:ext uri="{BB962C8B-B14F-4D97-AF65-F5344CB8AC3E}">
        <p14:creationId xmlns:p14="http://schemas.microsoft.com/office/powerpoint/2010/main" val="129208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556" y="1823357"/>
            <a:ext cx="8229600" cy="4786317"/>
          </a:xfrm>
        </p:spPr>
        <p:txBody>
          <a:bodyPr anchor="ctr">
            <a:normAutofit fontScale="70000" lnSpcReduction="20000"/>
          </a:bodyPr>
          <a:lstStyle/>
          <a:p>
            <a:r>
              <a:rPr lang="en-GB" b="1" dirty="0" smtClean="0"/>
              <a:t>Punctuality</a:t>
            </a:r>
            <a:r>
              <a:rPr lang="en-GB" dirty="0" smtClean="0"/>
              <a:t> – Being on time-don’t be late </a:t>
            </a:r>
            <a:r>
              <a:rPr lang="en-GB" dirty="0" smtClean="0"/>
              <a:t>to lessons!</a:t>
            </a:r>
            <a:endParaRPr lang="en-GB" dirty="0" smtClean="0"/>
          </a:p>
          <a:p>
            <a:r>
              <a:rPr lang="en-GB" b="1" dirty="0" smtClean="0"/>
              <a:t>Working Hard </a:t>
            </a:r>
            <a:r>
              <a:rPr lang="en-GB" dirty="0" smtClean="0"/>
              <a:t>– Effort-put the time into your classwork</a:t>
            </a:r>
          </a:p>
          <a:p>
            <a:r>
              <a:rPr lang="en-GB" b="1" dirty="0" smtClean="0"/>
              <a:t>Independence</a:t>
            </a:r>
            <a:r>
              <a:rPr lang="en-GB" dirty="0" smtClean="0"/>
              <a:t> – Getting the job done without being asked.</a:t>
            </a:r>
          </a:p>
          <a:p>
            <a:r>
              <a:rPr lang="en-GB" b="1" dirty="0" smtClean="0"/>
              <a:t>Positive Body Language </a:t>
            </a:r>
            <a:r>
              <a:rPr lang="en-GB" dirty="0" smtClean="0"/>
              <a:t>– Looking like you care and are listening.</a:t>
            </a:r>
          </a:p>
          <a:p>
            <a:r>
              <a:rPr lang="en-GB" b="1" dirty="0" smtClean="0"/>
              <a:t>Energy</a:t>
            </a:r>
            <a:r>
              <a:rPr lang="en-GB" dirty="0" smtClean="0"/>
              <a:t> – Throwing yourself into your work.</a:t>
            </a:r>
          </a:p>
          <a:p>
            <a:r>
              <a:rPr lang="en-GB" b="1" dirty="0" smtClean="0"/>
              <a:t>Being positive </a:t>
            </a:r>
            <a:r>
              <a:rPr lang="en-GB" dirty="0" smtClean="0"/>
              <a:t>– Don’t whinge.</a:t>
            </a:r>
          </a:p>
          <a:p>
            <a:r>
              <a:rPr lang="en-GB" b="1" dirty="0" smtClean="0"/>
              <a:t>Passion</a:t>
            </a:r>
            <a:r>
              <a:rPr lang="en-GB" dirty="0" smtClean="0"/>
              <a:t> – Caring about getting the job done well.</a:t>
            </a:r>
          </a:p>
          <a:p>
            <a:r>
              <a:rPr lang="en-GB" b="1" dirty="0" smtClean="0"/>
              <a:t>Taking on Feedback </a:t>
            </a:r>
            <a:r>
              <a:rPr lang="en-GB" dirty="0" smtClean="0"/>
              <a:t>– Listening to others and trying to get better.</a:t>
            </a:r>
          </a:p>
          <a:p>
            <a:r>
              <a:rPr lang="en-GB" b="1" dirty="0" smtClean="0"/>
              <a:t>Doing Extra </a:t>
            </a:r>
            <a:r>
              <a:rPr lang="en-GB" dirty="0" smtClean="0"/>
              <a:t>– Worrying about doing it well, not quickly.</a:t>
            </a:r>
          </a:p>
          <a:p>
            <a:r>
              <a:rPr lang="en-GB" b="1" dirty="0" smtClean="0"/>
              <a:t>Being Prepared </a:t>
            </a:r>
            <a:r>
              <a:rPr lang="en-GB" dirty="0" smtClean="0"/>
              <a:t>– Having what you need when you need it.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870857"/>
            <a:ext cx="8847913" cy="990600"/>
          </a:xfrm>
        </p:spPr>
        <p:txBody>
          <a:bodyPr>
            <a:noAutofit/>
          </a:bodyPr>
          <a:lstStyle/>
          <a:p>
            <a:r>
              <a:rPr lang="en-GB" sz="2800" dirty="0" smtClean="0"/>
              <a:t>Skills needed for employability that require </a:t>
            </a:r>
            <a:br>
              <a:rPr lang="en-GB" sz="2800" dirty="0" smtClean="0"/>
            </a:br>
            <a:r>
              <a:rPr lang="en-GB" sz="2800" dirty="0" smtClean="0"/>
              <a:t>NO TALENT!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8547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70857"/>
            <a:ext cx="8847913" cy="990600"/>
          </a:xfrm>
        </p:spPr>
        <p:txBody>
          <a:bodyPr>
            <a:noAutofit/>
          </a:bodyPr>
          <a:lstStyle/>
          <a:p>
            <a:r>
              <a:rPr lang="en-GB" sz="2800" dirty="0" smtClean="0"/>
              <a:t>Skills needed for employability that require </a:t>
            </a:r>
            <a:br>
              <a:rPr lang="en-GB" sz="2800" dirty="0" smtClean="0"/>
            </a:br>
            <a:r>
              <a:rPr lang="en-GB" sz="2800" dirty="0" smtClean="0"/>
              <a:t>NO TALENT!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7" t="12528"/>
          <a:stretch/>
        </p:blipFill>
        <p:spPr>
          <a:xfrm>
            <a:off x="2386220" y="1861457"/>
            <a:ext cx="5201400" cy="44312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638839" y="2741543"/>
            <a:ext cx="2807804" cy="351142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sz="2400" dirty="0">
                <a:latin typeface="Gotham" panose="02000604030000020004" pitchFamily="50" charset="0"/>
              </a:rPr>
              <a:t>Punctuality </a:t>
            </a:r>
          </a:p>
          <a:p>
            <a:pPr marL="0" indent="0" algn="ctr">
              <a:buNone/>
            </a:pPr>
            <a:r>
              <a:rPr lang="en-GB" sz="2400" dirty="0">
                <a:latin typeface="Gotham" panose="02000604030000020004" pitchFamily="50" charset="0"/>
              </a:rPr>
              <a:t>Working Hard </a:t>
            </a:r>
          </a:p>
          <a:p>
            <a:pPr marL="0" indent="0" algn="ctr">
              <a:buNone/>
            </a:pPr>
            <a:r>
              <a:rPr lang="en-GB" sz="2400" dirty="0">
                <a:latin typeface="Gotham" panose="02000604030000020004" pitchFamily="50" charset="0"/>
              </a:rPr>
              <a:t>Independence </a:t>
            </a:r>
          </a:p>
          <a:p>
            <a:pPr marL="0" indent="0" algn="ctr">
              <a:buNone/>
            </a:pPr>
            <a:r>
              <a:rPr lang="en-GB" sz="2400" dirty="0">
                <a:latin typeface="Gotham" panose="02000604030000020004" pitchFamily="50" charset="0"/>
              </a:rPr>
              <a:t>Positive Body Language</a:t>
            </a:r>
          </a:p>
          <a:p>
            <a:pPr marL="0" indent="0" algn="ctr">
              <a:buNone/>
            </a:pPr>
            <a:r>
              <a:rPr lang="en-GB" sz="2400" dirty="0">
                <a:latin typeface="Gotham" panose="02000604030000020004" pitchFamily="50" charset="0"/>
              </a:rPr>
              <a:t>Energy </a:t>
            </a:r>
          </a:p>
          <a:p>
            <a:pPr marL="0" indent="0" algn="ctr">
              <a:buNone/>
            </a:pPr>
            <a:r>
              <a:rPr lang="en-GB" sz="2400" dirty="0">
                <a:latin typeface="Gotham" panose="02000604030000020004" pitchFamily="50" charset="0"/>
              </a:rPr>
              <a:t>Being positive </a:t>
            </a:r>
          </a:p>
          <a:p>
            <a:pPr marL="0" indent="0" algn="ctr">
              <a:buNone/>
            </a:pPr>
            <a:r>
              <a:rPr lang="en-GB" sz="2400" dirty="0">
                <a:latin typeface="Gotham" panose="02000604030000020004" pitchFamily="50" charset="0"/>
              </a:rPr>
              <a:t>Passion </a:t>
            </a:r>
          </a:p>
          <a:p>
            <a:pPr marL="0" indent="0" algn="ctr">
              <a:buNone/>
            </a:pPr>
            <a:r>
              <a:rPr lang="en-GB" sz="2400" dirty="0">
                <a:latin typeface="Gotham" panose="02000604030000020004" pitchFamily="50" charset="0"/>
              </a:rPr>
              <a:t>Taking on Feedback </a:t>
            </a:r>
          </a:p>
          <a:p>
            <a:pPr marL="0" indent="0" algn="ctr">
              <a:buNone/>
            </a:pPr>
            <a:r>
              <a:rPr lang="en-GB" sz="2400" dirty="0">
                <a:latin typeface="Gotham" panose="02000604030000020004" pitchFamily="50" charset="0"/>
              </a:rPr>
              <a:t>Doing Extra </a:t>
            </a:r>
          </a:p>
          <a:p>
            <a:pPr marL="0" indent="0" algn="ctr">
              <a:buNone/>
            </a:pPr>
            <a:r>
              <a:rPr lang="en-GB" sz="2400" dirty="0">
                <a:latin typeface="Gotham" panose="02000604030000020004" pitchFamily="50" charset="0"/>
              </a:rPr>
              <a:t>Being Prepared </a:t>
            </a:r>
            <a:endParaRPr lang="en-GB" dirty="0">
              <a:latin typeface="Gotham" panose="02000604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83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8950"/>
            <a:ext cx="8229600" cy="804862"/>
          </a:xfrm>
        </p:spPr>
        <p:txBody>
          <a:bodyPr anchor="ctr">
            <a:normAutofit fontScale="90000"/>
          </a:bodyPr>
          <a:lstStyle/>
          <a:p>
            <a:r>
              <a:rPr lang="en-GB" u="sng" dirty="0"/>
              <a:t>Where are you going?</a:t>
            </a:r>
            <a:br>
              <a:rPr lang="en-GB" u="sng" dirty="0"/>
            </a:br>
            <a:r>
              <a:rPr lang="en-GB" u="sng" dirty="0"/>
              <a:t>How are you getting there?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29415" y="-191857"/>
            <a:ext cx="3453653" cy="9906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sng" dirty="0" smtClean="0">
                <a:solidFill>
                  <a:schemeClr val="bg1"/>
                </a:solidFill>
                <a:latin typeface="Gotham" panose="02000604030000020004" pitchFamily="50" charset="0"/>
              </a:rPr>
              <a:t>12/01/2022</a:t>
            </a:r>
            <a:endParaRPr lang="en-GB" b="1" u="sng" dirty="0">
              <a:solidFill>
                <a:schemeClr val="bg1"/>
              </a:solidFill>
              <a:latin typeface="Gotham" panose="02000604030000020004" pitchFamily="50" charset="0"/>
            </a:endParaRPr>
          </a:p>
        </p:txBody>
      </p:sp>
      <p:pic>
        <p:nvPicPr>
          <p:cNvPr id="5" name="Picture 2" descr="http://firebrandtalent.com/wp-content/uploads/Dollarphotoclub_60515306_o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9319"/>
            <a:ext cx="4231341" cy="3102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88543" y="2638023"/>
            <a:ext cx="4494525" cy="338487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tx1"/>
                </a:solidFill>
                <a:latin typeface="Gotham" panose="02000604030000020004" pitchFamily="50" charset="0"/>
              </a:rPr>
              <a:t>The right courses.</a:t>
            </a:r>
          </a:p>
          <a:p>
            <a:endParaRPr lang="en-GB" sz="2800" dirty="0">
              <a:solidFill>
                <a:schemeClr val="tx1"/>
              </a:solidFill>
              <a:latin typeface="Gotham" panose="02000604030000020004" pitchFamily="50" charset="0"/>
            </a:endParaRPr>
          </a:p>
          <a:p>
            <a:r>
              <a:rPr lang="en-GB" sz="2800" dirty="0">
                <a:solidFill>
                  <a:schemeClr val="tx1"/>
                </a:solidFill>
                <a:latin typeface="Gotham" panose="02000604030000020004" pitchFamily="50" charset="0"/>
              </a:rPr>
              <a:t>The right attitude.</a:t>
            </a:r>
          </a:p>
          <a:p>
            <a:endParaRPr lang="en-GB" sz="2800" dirty="0">
              <a:solidFill>
                <a:schemeClr val="tx1"/>
              </a:solidFill>
              <a:latin typeface="Gotham" panose="02000604030000020004" pitchFamily="50" charset="0"/>
            </a:endParaRPr>
          </a:p>
          <a:p>
            <a:r>
              <a:rPr lang="en-GB" sz="2800" dirty="0">
                <a:solidFill>
                  <a:schemeClr val="tx1"/>
                </a:solidFill>
                <a:latin typeface="Gotham" panose="02000604030000020004" pitchFamily="50" charset="0"/>
              </a:rPr>
              <a:t>The right outcome.</a:t>
            </a:r>
          </a:p>
        </p:txBody>
      </p:sp>
    </p:spTree>
    <p:extLst>
      <p:ext uri="{BB962C8B-B14F-4D97-AF65-F5344CB8AC3E}">
        <p14:creationId xmlns:p14="http://schemas.microsoft.com/office/powerpoint/2010/main" val="310032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8950"/>
            <a:ext cx="8229600" cy="804862"/>
          </a:xfrm>
        </p:spPr>
        <p:txBody>
          <a:bodyPr anchor="ctr">
            <a:normAutofit fontScale="90000"/>
          </a:bodyPr>
          <a:lstStyle/>
          <a:p>
            <a:r>
              <a:rPr lang="en-GB" u="sng" dirty="0"/>
              <a:t>Where are you going?</a:t>
            </a:r>
            <a:br>
              <a:rPr lang="en-GB" u="sng" dirty="0"/>
            </a:br>
            <a:r>
              <a:rPr lang="en-GB" u="sng" dirty="0"/>
              <a:t>How are you getting there?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29415" y="-191857"/>
            <a:ext cx="3453653" cy="9906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sng" dirty="0" smtClean="0">
                <a:solidFill>
                  <a:schemeClr val="bg1"/>
                </a:solidFill>
                <a:latin typeface="Gotham" panose="02000604030000020004" pitchFamily="50" charset="0"/>
              </a:rPr>
              <a:t>12/01/2022</a:t>
            </a:r>
            <a:endParaRPr lang="en-GB" b="1" u="sng" dirty="0">
              <a:solidFill>
                <a:schemeClr val="bg1"/>
              </a:solidFill>
              <a:latin typeface="Gotham" panose="02000604030000020004" pitchFamily="50" charset="0"/>
            </a:endParaRPr>
          </a:p>
        </p:txBody>
      </p:sp>
      <p:pic>
        <p:nvPicPr>
          <p:cNvPr id="5" name="Picture 2" descr="http://firebrandtalent.com/wp-content/uploads/Dollarphotoclub_60515306_o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9319"/>
            <a:ext cx="4231341" cy="3102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88543" y="2638023"/>
            <a:ext cx="4494525" cy="338487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tx1"/>
                </a:solidFill>
                <a:latin typeface="Gotham" panose="02000604030000020004" pitchFamily="50" charset="0"/>
              </a:rPr>
              <a:t>The right courses.</a:t>
            </a:r>
          </a:p>
          <a:p>
            <a:endParaRPr lang="en-GB" sz="3200" dirty="0">
              <a:solidFill>
                <a:schemeClr val="tx1"/>
              </a:solidFill>
              <a:latin typeface="Gotham" panose="02000604030000020004" pitchFamily="50" charset="0"/>
            </a:endParaRPr>
          </a:p>
          <a:p>
            <a:r>
              <a:rPr lang="en-GB" sz="3200" dirty="0">
                <a:solidFill>
                  <a:schemeClr val="tx1"/>
                </a:solidFill>
                <a:latin typeface="Gotham" panose="02000604030000020004" pitchFamily="50" charset="0"/>
              </a:rPr>
              <a:t>The right attitude.</a:t>
            </a:r>
          </a:p>
          <a:p>
            <a:endParaRPr lang="en-GB" sz="3200" dirty="0">
              <a:solidFill>
                <a:schemeClr val="tx1"/>
              </a:solidFill>
              <a:latin typeface="Gotham" panose="02000604030000020004" pitchFamily="50" charset="0"/>
            </a:endParaRPr>
          </a:p>
          <a:p>
            <a:r>
              <a:rPr lang="en-GB" sz="3200" dirty="0">
                <a:solidFill>
                  <a:schemeClr val="tx1"/>
                </a:solidFill>
                <a:latin typeface="Gotham" panose="02000604030000020004" pitchFamily="50" charset="0"/>
              </a:rPr>
              <a:t>The right outcome.</a:t>
            </a:r>
          </a:p>
        </p:txBody>
      </p:sp>
    </p:spTree>
    <p:extLst>
      <p:ext uri="{BB962C8B-B14F-4D97-AF65-F5344CB8AC3E}">
        <p14:creationId xmlns:p14="http://schemas.microsoft.com/office/powerpoint/2010/main" val="157476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210458"/>
              </p:ext>
            </p:extLst>
          </p:nvPr>
        </p:nvGraphicFramePr>
        <p:xfrm>
          <a:off x="258418" y="923387"/>
          <a:ext cx="8127781" cy="5502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3821">
                  <a:extLst>
                    <a:ext uri="{9D8B030D-6E8A-4147-A177-3AD203B41FA5}">
                      <a16:colId xmlns:a16="http://schemas.microsoft.com/office/drawing/2014/main" val="120985099"/>
                    </a:ext>
                  </a:extLst>
                </a:gridCol>
                <a:gridCol w="1463556">
                  <a:extLst>
                    <a:ext uri="{9D8B030D-6E8A-4147-A177-3AD203B41FA5}">
                      <a16:colId xmlns:a16="http://schemas.microsoft.com/office/drawing/2014/main" val="2076561737"/>
                    </a:ext>
                  </a:extLst>
                </a:gridCol>
                <a:gridCol w="5290404">
                  <a:extLst>
                    <a:ext uri="{9D8B030D-6E8A-4147-A177-3AD203B41FA5}">
                      <a16:colId xmlns:a16="http://schemas.microsoft.com/office/drawing/2014/main" val="1130884163"/>
                    </a:ext>
                  </a:extLst>
                </a:gridCol>
              </a:tblGrid>
              <a:tr h="229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Date</a:t>
                      </a:r>
                      <a:endParaRPr lang="en-GB" sz="1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Details</a:t>
                      </a:r>
                      <a:endParaRPr lang="en-GB" sz="1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4999516"/>
                  </a:ext>
                </a:extLst>
              </a:tr>
              <a:tr h="458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Assembly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Wednesday </a:t>
                      </a:r>
                      <a:r>
                        <a:rPr lang="en-US" sz="1000" dirty="0" smtClean="0">
                          <a:effectLst/>
                          <a:latin typeface="+mn-lt"/>
                        </a:rPr>
                        <a:t>11</a:t>
                      </a:r>
                      <a:r>
                        <a:rPr lang="en-US" sz="1000" baseline="30000" dirty="0" smtClean="0">
                          <a:effectLst/>
                          <a:latin typeface="+mn-lt"/>
                        </a:rPr>
                        <a:t>th</a:t>
                      </a:r>
                      <a:r>
                        <a:rPr lang="en-US" sz="1000" dirty="0" smtClean="0">
                          <a:effectLst/>
                          <a:latin typeface="+mn-lt"/>
                        </a:rPr>
                        <a:t> January 2022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Assembly from </a:t>
                      </a:r>
                      <a:r>
                        <a:rPr lang="en-US" sz="1000" dirty="0" err="1">
                          <a:effectLst/>
                          <a:latin typeface="+mn-lt"/>
                        </a:rPr>
                        <a:t>Ms</a:t>
                      </a:r>
                      <a:r>
                        <a:rPr lang="en-US" sz="1000" dirty="0">
                          <a:effectLst/>
                          <a:latin typeface="+mn-lt"/>
                        </a:rPr>
                        <a:t> Newbery about </a:t>
                      </a:r>
                      <a:r>
                        <a:rPr lang="en-US" sz="1000" dirty="0" smtClean="0">
                          <a:effectLst/>
                          <a:latin typeface="+mn-lt"/>
                        </a:rPr>
                        <a:t>options.</a:t>
                      </a:r>
                      <a:r>
                        <a:rPr lang="en-US" sz="1000" baseline="0" dirty="0" smtClean="0">
                          <a:effectLst/>
                          <a:latin typeface="+mn-lt"/>
                        </a:rPr>
                        <a:t> Presentation will be shared on Satchel One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0270057"/>
                  </a:ext>
                </a:extLst>
              </a:tr>
              <a:tr h="458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Assembly 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Thursday 3</a:t>
                      </a:r>
                      <a:r>
                        <a:rPr lang="en-GB" sz="1000" baseline="30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GB" sz="1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February 2022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Assembly from Ms</a:t>
                      </a:r>
                      <a:r>
                        <a:rPr lang="en-GB" sz="10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Newbery and Mr Cumming about options, with further details about the courses available to students and the EBACC.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297501"/>
                  </a:ext>
                </a:extLst>
              </a:tr>
              <a:tr h="458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Curriculum</a:t>
                      </a:r>
                      <a:r>
                        <a:rPr lang="en-GB" sz="10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Booklet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Friday 4</a:t>
                      </a:r>
                      <a:r>
                        <a:rPr lang="en-GB" sz="1000" baseline="30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GB" sz="1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February 2022 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Curriculum Booklet is shared with students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9987945"/>
                  </a:ext>
                </a:extLst>
              </a:tr>
              <a:tr h="917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Options Information 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</a:rPr>
                        <a:t>Monday</a:t>
                      </a:r>
                      <a:r>
                        <a:rPr lang="en-US" sz="1000" baseline="0" dirty="0" smtClean="0">
                          <a:effectLst/>
                          <a:latin typeface="+mn-lt"/>
                        </a:rPr>
                        <a:t> 7</a:t>
                      </a:r>
                      <a:r>
                        <a:rPr lang="en-US" sz="1000" baseline="30000" dirty="0" smtClean="0">
                          <a:effectLst/>
                          <a:latin typeface="+mn-lt"/>
                        </a:rPr>
                        <a:t>th</a:t>
                      </a:r>
                      <a:r>
                        <a:rPr lang="en-US" sz="1000" baseline="0" dirty="0" smtClean="0">
                          <a:effectLst/>
                          <a:latin typeface="+mn-lt"/>
                        </a:rPr>
                        <a:t> February</a:t>
                      </a:r>
                      <a:r>
                        <a:rPr lang="en-US" sz="1000" dirty="0" smtClean="0">
                          <a:effectLst/>
                          <a:latin typeface="+mn-lt"/>
                        </a:rPr>
                        <a:t> 2022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‘Which Way Now?’ booklet shared </a:t>
                      </a:r>
                      <a:r>
                        <a:rPr lang="en-US" sz="1000" dirty="0" smtClean="0">
                          <a:effectLst/>
                          <a:latin typeface="+mn-lt"/>
                        </a:rPr>
                        <a:t>with</a:t>
                      </a:r>
                      <a:r>
                        <a:rPr lang="en-US" sz="10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000" baseline="0" dirty="0" smtClean="0">
                          <a:effectLst/>
                          <a:latin typeface="+mn-lt"/>
                        </a:rPr>
                        <a:t>students </a:t>
                      </a:r>
                      <a:r>
                        <a:rPr lang="en-US" sz="1000" baseline="0" dirty="0" smtClean="0">
                          <a:effectLst/>
                          <a:latin typeface="+mn-lt"/>
                        </a:rPr>
                        <a:t>and on</a:t>
                      </a:r>
                      <a:r>
                        <a:rPr lang="en-US" sz="10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n-lt"/>
                        </a:rPr>
                        <a:t>Satchel </a:t>
                      </a:r>
                      <a:r>
                        <a:rPr lang="en-US" sz="1000" dirty="0" smtClean="0">
                          <a:effectLst/>
                          <a:latin typeface="+mn-lt"/>
                        </a:rPr>
                        <a:t>One.  </a:t>
                      </a:r>
                      <a:r>
                        <a:rPr lang="en-US" sz="1000" dirty="0">
                          <a:effectLst/>
                          <a:latin typeface="+mn-lt"/>
                        </a:rPr>
                        <a:t>This booklet contains reflective tasks about what students strengths are and areas of interest.</a:t>
                      </a:r>
                      <a:endParaRPr lang="en-GB" sz="1000" dirty="0">
                        <a:effectLst/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Tasks will be set each </a:t>
                      </a:r>
                      <a:r>
                        <a:rPr lang="en-US" sz="1000" dirty="0" smtClean="0">
                          <a:effectLst/>
                          <a:latin typeface="+mn-lt"/>
                        </a:rPr>
                        <a:t>day</a:t>
                      </a:r>
                      <a:r>
                        <a:rPr lang="en-US" sz="1000" baseline="0" dirty="0" smtClean="0">
                          <a:effectLst/>
                          <a:latin typeface="+mn-lt"/>
                        </a:rPr>
                        <a:t> from Monday-Wednesday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21620332"/>
                  </a:ext>
                </a:extLst>
              </a:tr>
              <a:tr h="917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Options</a:t>
                      </a:r>
                      <a:r>
                        <a:rPr lang="en-GB" sz="10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Hour and Tutor Period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Wednesday 9</a:t>
                      </a:r>
                      <a:r>
                        <a:rPr lang="en-GB" sz="1000" baseline="30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GB" sz="1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February 2022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Options Hour: Opportunity </a:t>
                      </a:r>
                      <a:r>
                        <a:rPr lang="en-GB" sz="10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speak to Head of Departments about their subjects. Year 10’s will also be there to support.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Activities in the Which Way Now </a:t>
                      </a:r>
                      <a:r>
                        <a:rPr lang="en-GB" sz="10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booklet.</a:t>
                      </a:r>
                      <a:endParaRPr lang="en-GB" sz="1000" baseline="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000" baseline="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0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Booklets will be shared via Satchel One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7947998"/>
                  </a:ext>
                </a:extLst>
              </a:tr>
              <a:tr h="917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Option Parents Evening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Thursday 10</a:t>
                      </a:r>
                      <a:r>
                        <a:rPr lang="en-GB" sz="1000" baseline="30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GB" sz="1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February 2022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0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Parents have the opportunity to discuss their child’s options with a member of SLT via School Cloud should they wish. This is an optional appointment.</a:t>
                      </a:r>
                      <a:endParaRPr lang="en-GB" sz="1000" baseline="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7863399"/>
                  </a:ext>
                </a:extLst>
              </a:tr>
              <a:tr h="6877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SLT</a:t>
                      </a:r>
                      <a:r>
                        <a:rPr lang="en-US" sz="1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interviews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Week</a:t>
                      </a:r>
                      <a:r>
                        <a:rPr lang="en-US" sz="1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beginning 21</a:t>
                      </a:r>
                      <a:r>
                        <a:rPr lang="en-US" sz="1000" baseline="30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February 2022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Students</a:t>
                      </a:r>
                      <a:r>
                        <a:rPr lang="en-GB" sz="10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have a d</a:t>
                      </a:r>
                      <a:r>
                        <a:rPr lang="en-GB" sz="1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iscussion</a:t>
                      </a:r>
                      <a:r>
                        <a:rPr lang="en-GB" sz="10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0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with a member of SLT about </a:t>
                      </a:r>
                      <a:r>
                        <a:rPr lang="en-GB" sz="10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their choices</a:t>
                      </a:r>
                      <a:r>
                        <a:rPr lang="en-GB" sz="10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5327143"/>
                  </a:ext>
                </a:extLst>
              </a:tr>
              <a:tr h="458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Options Deadline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aseline="0" dirty="0" smtClean="0">
                          <a:effectLst/>
                          <a:latin typeface="+mn-lt"/>
                        </a:rPr>
                        <a:t>11</a:t>
                      </a:r>
                      <a:r>
                        <a:rPr lang="en-US" sz="1000" baseline="30000" dirty="0" smtClean="0">
                          <a:effectLst/>
                          <a:latin typeface="+mn-lt"/>
                        </a:rPr>
                        <a:t>th</a:t>
                      </a:r>
                      <a:r>
                        <a:rPr lang="en-US" sz="10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n-lt"/>
                        </a:rPr>
                        <a:t>March </a:t>
                      </a:r>
                      <a:r>
                        <a:rPr lang="en-US" sz="1000" dirty="0" smtClean="0">
                          <a:effectLst/>
                          <a:latin typeface="+mn-lt"/>
                        </a:rPr>
                        <a:t>2022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The final deadline for submitting the completed </a:t>
                      </a:r>
                      <a:r>
                        <a:rPr lang="en-US" sz="1000" dirty="0" smtClean="0">
                          <a:effectLst/>
                          <a:latin typeface="+mn-lt"/>
                        </a:rPr>
                        <a:t>options </a:t>
                      </a:r>
                      <a:r>
                        <a:rPr lang="en-US" sz="1000" dirty="0">
                          <a:effectLst/>
                          <a:latin typeface="+mn-lt"/>
                        </a:rPr>
                        <a:t>form to tutors.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06948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93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49085" y="923641"/>
            <a:ext cx="10972800" cy="71678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is the point of school?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624" y="3163413"/>
            <a:ext cx="2531382" cy="1949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9" y="3163413"/>
            <a:ext cx="2924482" cy="1949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39" y="2410169"/>
            <a:ext cx="2660587" cy="3001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13509" y="1282275"/>
            <a:ext cx="9269543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chemeClr val="tx1"/>
                </a:solidFill>
                <a:latin typeface="Gotham" panose="02000604030000020004" pitchFamily="50" charset="0"/>
              </a:rPr>
              <a:t>To prepare you for your future.</a:t>
            </a:r>
          </a:p>
        </p:txBody>
      </p:sp>
    </p:spTree>
    <p:extLst>
      <p:ext uri="{BB962C8B-B14F-4D97-AF65-F5344CB8AC3E}">
        <p14:creationId xmlns:p14="http://schemas.microsoft.com/office/powerpoint/2010/main" val="216452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7991" y="3824505"/>
            <a:ext cx="3823097" cy="2548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val 8"/>
          <p:cNvSpPr/>
          <p:nvPr/>
        </p:nvSpPr>
        <p:spPr>
          <a:xfrm>
            <a:off x="3874815" y="2829674"/>
            <a:ext cx="1587240" cy="1542633"/>
          </a:xfrm>
          <a:prstGeom prst="ellipse">
            <a:avLst/>
          </a:prstGeom>
          <a:gradFill flip="none" rotWithShape="1">
            <a:gsLst>
              <a:gs pos="0">
                <a:srgbClr val="FFCA08">
                  <a:shade val="30000"/>
                  <a:satMod val="115000"/>
                </a:srgbClr>
              </a:gs>
              <a:gs pos="50000">
                <a:srgbClr val="FFCA08">
                  <a:shade val="67500"/>
                  <a:satMod val="115000"/>
                </a:srgbClr>
              </a:gs>
              <a:gs pos="100000">
                <a:srgbClr val="FFCA08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831223" y="3600988"/>
            <a:ext cx="1225732" cy="1187280"/>
          </a:xfrm>
          <a:prstGeom prst="ellipse">
            <a:avLst/>
          </a:prstGeom>
          <a:gradFill flip="none" rotWithShape="1">
            <a:gsLst>
              <a:gs pos="0">
                <a:srgbClr val="FFCA08">
                  <a:shade val="30000"/>
                  <a:satMod val="115000"/>
                </a:srgbClr>
              </a:gs>
              <a:gs pos="50000">
                <a:srgbClr val="FFCA08">
                  <a:shade val="67500"/>
                  <a:satMod val="115000"/>
                </a:srgbClr>
              </a:gs>
              <a:gs pos="100000">
                <a:srgbClr val="FFCA08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5038"/>
            <a:ext cx="8229600" cy="140319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do you want from your future?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673" y="1353937"/>
            <a:ext cx="3010939" cy="2918332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Oval 6"/>
          <p:cNvSpPr/>
          <p:nvPr/>
        </p:nvSpPr>
        <p:spPr>
          <a:xfrm>
            <a:off x="2252835" y="4194629"/>
            <a:ext cx="711927" cy="692332"/>
          </a:xfrm>
          <a:prstGeom prst="ellipse">
            <a:avLst/>
          </a:prstGeom>
          <a:gradFill flip="none" rotWithShape="1">
            <a:gsLst>
              <a:gs pos="0">
                <a:srgbClr val="FFCA08">
                  <a:shade val="30000"/>
                  <a:satMod val="115000"/>
                </a:srgbClr>
              </a:gs>
              <a:gs pos="50000">
                <a:srgbClr val="FFCA08">
                  <a:shade val="67500"/>
                  <a:satMod val="115000"/>
                </a:srgbClr>
              </a:gs>
              <a:gs pos="100000">
                <a:srgbClr val="FFCA08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002972" y="4585063"/>
            <a:ext cx="300447" cy="274320"/>
          </a:xfrm>
          <a:prstGeom prst="ellipse">
            <a:avLst/>
          </a:prstGeom>
          <a:gradFill flip="none" rotWithShape="1">
            <a:gsLst>
              <a:gs pos="0">
                <a:srgbClr val="FFCA08">
                  <a:shade val="30000"/>
                  <a:satMod val="115000"/>
                </a:srgbClr>
              </a:gs>
              <a:gs pos="50000">
                <a:srgbClr val="FFCA08">
                  <a:shade val="67500"/>
                  <a:satMod val="115000"/>
                </a:srgbClr>
              </a:gs>
              <a:gs pos="100000">
                <a:srgbClr val="FFCA08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2692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7991" y="3824505"/>
            <a:ext cx="3823097" cy="2548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val 8"/>
          <p:cNvSpPr/>
          <p:nvPr/>
        </p:nvSpPr>
        <p:spPr>
          <a:xfrm>
            <a:off x="3874815" y="2829674"/>
            <a:ext cx="1587240" cy="1542633"/>
          </a:xfrm>
          <a:prstGeom prst="ellipse">
            <a:avLst/>
          </a:prstGeom>
          <a:gradFill flip="none" rotWithShape="1">
            <a:gsLst>
              <a:gs pos="0">
                <a:srgbClr val="FFCA08">
                  <a:shade val="30000"/>
                  <a:satMod val="115000"/>
                </a:srgbClr>
              </a:gs>
              <a:gs pos="50000">
                <a:srgbClr val="FFCA08">
                  <a:shade val="67500"/>
                  <a:satMod val="115000"/>
                </a:srgbClr>
              </a:gs>
              <a:gs pos="100000">
                <a:srgbClr val="FFCA08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831223" y="3600988"/>
            <a:ext cx="1225732" cy="1187280"/>
          </a:xfrm>
          <a:prstGeom prst="ellipse">
            <a:avLst/>
          </a:prstGeom>
          <a:gradFill flip="none" rotWithShape="1">
            <a:gsLst>
              <a:gs pos="0">
                <a:srgbClr val="FFCA08">
                  <a:shade val="30000"/>
                  <a:satMod val="115000"/>
                </a:srgbClr>
              </a:gs>
              <a:gs pos="50000">
                <a:srgbClr val="FFCA08">
                  <a:shade val="67500"/>
                  <a:satMod val="115000"/>
                </a:srgbClr>
              </a:gs>
              <a:gs pos="100000">
                <a:srgbClr val="FFCA08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550" y="1006443"/>
            <a:ext cx="3790505" cy="33658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Oval 6"/>
          <p:cNvSpPr/>
          <p:nvPr/>
        </p:nvSpPr>
        <p:spPr>
          <a:xfrm>
            <a:off x="2252835" y="4194629"/>
            <a:ext cx="711927" cy="692332"/>
          </a:xfrm>
          <a:prstGeom prst="ellipse">
            <a:avLst/>
          </a:prstGeom>
          <a:gradFill flip="none" rotWithShape="1">
            <a:gsLst>
              <a:gs pos="0">
                <a:srgbClr val="FFCA08">
                  <a:shade val="30000"/>
                  <a:satMod val="115000"/>
                </a:srgbClr>
              </a:gs>
              <a:gs pos="50000">
                <a:srgbClr val="FFCA08">
                  <a:shade val="67500"/>
                  <a:satMod val="115000"/>
                </a:srgbClr>
              </a:gs>
              <a:gs pos="100000">
                <a:srgbClr val="FFCA08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002972" y="4585063"/>
            <a:ext cx="300447" cy="274320"/>
          </a:xfrm>
          <a:prstGeom prst="ellipse">
            <a:avLst/>
          </a:prstGeom>
          <a:gradFill flip="none" rotWithShape="1">
            <a:gsLst>
              <a:gs pos="0">
                <a:srgbClr val="FFCA08">
                  <a:shade val="30000"/>
                  <a:satMod val="115000"/>
                </a:srgbClr>
              </a:gs>
              <a:gs pos="50000">
                <a:srgbClr val="FFCA08">
                  <a:shade val="67500"/>
                  <a:satMod val="115000"/>
                </a:srgbClr>
              </a:gs>
              <a:gs pos="100000">
                <a:srgbClr val="FFCA08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935038"/>
            <a:ext cx="8229600" cy="1403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otham" panose="02000604030000020004" pitchFamily="50" charset="0"/>
                <a:ea typeface="+mj-ea"/>
                <a:cs typeface="+mj-cs"/>
              </a:defRPr>
            </a:lvl1pPr>
          </a:lstStyle>
          <a:p>
            <a:r>
              <a:rPr lang="en-GB" smtClean="0"/>
              <a:t>What do you want from your future?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477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7991" y="3824505"/>
            <a:ext cx="3823097" cy="2548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val 8"/>
          <p:cNvSpPr/>
          <p:nvPr/>
        </p:nvSpPr>
        <p:spPr>
          <a:xfrm>
            <a:off x="3874815" y="2829674"/>
            <a:ext cx="1587240" cy="1542633"/>
          </a:xfrm>
          <a:prstGeom prst="ellipse">
            <a:avLst/>
          </a:prstGeom>
          <a:gradFill flip="none" rotWithShape="1">
            <a:gsLst>
              <a:gs pos="0">
                <a:srgbClr val="FFCA08">
                  <a:shade val="30000"/>
                  <a:satMod val="115000"/>
                </a:srgbClr>
              </a:gs>
              <a:gs pos="50000">
                <a:srgbClr val="FFCA08">
                  <a:shade val="67500"/>
                  <a:satMod val="115000"/>
                </a:srgbClr>
              </a:gs>
              <a:gs pos="100000">
                <a:srgbClr val="FFCA08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831223" y="3600988"/>
            <a:ext cx="1225732" cy="1187280"/>
          </a:xfrm>
          <a:prstGeom prst="ellipse">
            <a:avLst/>
          </a:prstGeom>
          <a:gradFill flip="none" rotWithShape="1">
            <a:gsLst>
              <a:gs pos="0">
                <a:srgbClr val="FFCA08">
                  <a:shade val="30000"/>
                  <a:satMod val="115000"/>
                </a:srgbClr>
              </a:gs>
              <a:gs pos="50000">
                <a:srgbClr val="FFCA08">
                  <a:shade val="67500"/>
                  <a:satMod val="115000"/>
                </a:srgbClr>
              </a:gs>
              <a:gs pos="100000">
                <a:srgbClr val="FFCA08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53" y="1118574"/>
            <a:ext cx="3310723" cy="34221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Oval 6"/>
          <p:cNvSpPr/>
          <p:nvPr/>
        </p:nvSpPr>
        <p:spPr>
          <a:xfrm>
            <a:off x="2252835" y="4194629"/>
            <a:ext cx="711927" cy="692332"/>
          </a:xfrm>
          <a:prstGeom prst="ellipse">
            <a:avLst/>
          </a:prstGeom>
          <a:gradFill flip="none" rotWithShape="1">
            <a:gsLst>
              <a:gs pos="0">
                <a:srgbClr val="FFCA08">
                  <a:shade val="30000"/>
                  <a:satMod val="115000"/>
                </a:srgbClr>
              </a:gs>
              <a:gs pos="50000">
                <a:srgbClr val="FFCA08">
                  <a:shade val="67500"/>
                  <a:satMod val="115000"/>
                </a:srgbClr>
              </a:gs>
              <a:gs pos="100000">
                <a:srgbClr val="FFCA08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002972" y="4585063"/>
            <a:ext cx="300447" cy="274320"/>
          </a:xfrm>
          <a:prstGeom prst="ellipse">
            <a:avLst/>
          </a:prstGeom>
          <a:gradFill flip="none" rotWithShape="1">
            <a:gsLst>
              <a:gs pos="0">
                <a:srgbClr val="FFCA08">
                  <a:shade val="30000"/>
                  <a:satMod val="115000"/>
                </a:srgbClr>
              </a:gs>
              <a:gs pos="50000">
                <a:srgbClr val="FFCA08">
                  <a:shade val="67500"/>
                  <a:satMod val="115000"/>
                </a:srgbClr>
              </a:gs>
              <a:gs pos="100000">
                <a:srgbClr val="FFCA08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935038"/>
            <a:ext cx="8229600" cy="1403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otham" panose="02000604030000020004" pitchFamily="50" charset="0"/>
                <a:ea typeface="+mj-ea"/>
                <a:cs typeface="+mj-cs"/>
              </a:defRPr>
            </a:lvl1pPr>
          </a:lstStyle>
          <a:p>
            <a:r>
              <a:rPr lang="en-GB" smtClean="0"/>
              <a:t>What do you want from your future?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50168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" y="3829050"/>
            <a:ext cx="3568161" cy="258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758989"/>
            <a:ext cx="8401588" cy="716781"/>
          </a:xfrm>
        </p:spPr>
        <p:txBody>
          <a:bodyPr>
            <a:noAutofit/>
          </a:bodyPr>
          <a:lstStyle/>
          <a:p>
            <a:r>
              <a:rPr lang="en-GB" sz="3200" dirty="0" smtClean="0"/>
              <a:t>What do you want from your future?</a:t>
            </a:r>
            <a:endParaRPr lang="en-GB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528" y="4197656"/>
            <a:ext cx="2014090" cy="20819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Content Placeholder 9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623" y="2013833"/>
            <a:ext cx="2197787" cy="20476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31" y="2193920"/>
            <a:ext cx="2263759" cy="2194133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877" y="3687173"/>
            <a:ext cx="2754760" cy="27455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52" y="2193920"/>
            <a:ext cx="2247930" cy="21941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622" y="2013833"/>
            <a:ext cx="2197788" cy="20476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528" y="4197656"/>
            <a:ext cx="2014090" cy="20819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826" y="1475770"/>
            <a:ext cx="2715811" cy="27224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2" r="5400"/>
          <a:stretch/>
        </p:blipFill>
        <p:spPr>
          <a:xfrm>
            <a:off x="-2368" y="1475770"/>
            <a:ext cx="5660218" cy="4995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2063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84278"/>
            <a:ext cx="8229600" cy="804862"/>
          </a:xfrm>
        </p:spPr>
        <p:txBody>
          <a:bodyPr>
            <a:normAutofit/>
          </a:bodyPr>
          <a:lstStyle/>
          <a:p>
            <a:r>
              <a:rPr lang="en-GB" dirty="0" smtClean="0"/>
              <a:t>What do I do?!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1651820"/>
            <a:ext cx="8039101" cy="4937760"/>
          </a:xfrm>
        </p:spPr>
        <p:txBody>
          <a:bodyPr>
            <a:normAutofit fontScale="92500" lnSpcReduction="20000"/>
          </a:bodyPr>
          <a:lstStyle/>
          <a:p>
            <a:r>
              <a:rPr lang="en-GB" sz="4000" dirty="0"/>
              <a:t>Give yourself a direction:</a:t>
            </a:r>
          </a:p>
          <a:p>
            <a:pPr lvl="1"/>
            <a:r>
              <a:rPr lang="en-GB" sz="3600" dirty="0"/>
              <a:t>How do you like to learn?</a:t>
            </a:r>
          </a:p>
          <a:p>
            <a:pPr lvl="1"/>
            <a:r>
              <a:rPr lang="en-GB" sz="3600" dirty="0"/>
              <a:t>What subjects do you enjoy?</a:t>
            </a:r>
          </a:p>
          <a:p>
            <a:pPr lvl="1"/>
            <a:r>
              <a:rPr lang="en-GB" sz="3600" dirty="0"/>
              <a:t>What subjects are you good at?</a:t>
            </a:r>
          </a:p>
          <a:p>
            <a:pPr lvl="1"/>
            <a:r>
              <a:rPr lang="en-GB" sz="3600" dirty="0"/>
              <a:t>What do others think you’re good at?</a:t>
            </a:r>
          </a:p>
          <a:p>
            <a:pPr lvl="1"/>
            <a:r>
              <a:rPr lang="en-GB" sz="3600" dirty="0"/>
              <a:t>What careers might be related to these areas?</a:t>
            </a:r>
          </a:p>
          <a:p>
            <a:pPr lvl="1"/>
            <a:r>
              <a:rPr lang="en-GB" sz="3600" dirty="0"/>
              <a:t>What steps do you need to take to get a job in these areas?</a:t>
            </a:r>
          </a:p>
        </p:txBody>
      </p:sp>
    </p:spTree>
    <p:extLst>
      <p:ext uri="{BB962C8B-B14F-4D97-AF65-F5344CB8AC3E}">
        <p14:creationId xmlns:p14="http://schemas.microsoft.com/office/powerpoint/2010/main" val="49443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ar Valley Corporate Theme 2018 201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oar Valley Corporate Theme 2018 2019" id="{5A46403B-87B4-4E32-8294-5F1DF1E7B337}" vid="{958825FE-C940-409C-A678-FAB1DE4D41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Soar Valley Corporate Theme 2018 2019</Template>
  <TotalTime>1026</TotalTime>
  <Words>568</Words>
  <Application>Microsoft Office PowerPoint</Application>
  <PresentationFormat>On-screen Show (4:3)</PresentationFormat>
  <Paragraphs>89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Gotham</vt:lpstr>
      <vt:lpstr>Times New Roman</vt:lpstr>
      <vt:lpstr>Wingdings 3</vt:lpstr>
      <vt:lpstr>Soar Valley Corporate Theme 2018 2019</vt:lpstr>
      <vt:lpstr>Where are you going? How are you getting there?</vt:lpstr>
      <vt:lpstr>Where are you going? How are you getting there?</vt:lpstr>
      <vt:lpstr>PowerPoint Presentation</vt:lpstr>
      <vt:lpstr>What is the point of school?</vt:lpstr>
      <vt:lpstr>What do you want from your future?</vt:lpstr>
      <vt:lpstr>PowerPoint Presentation</vt:lpstr>
      <vt:lpstr>PowerPoint Presentation</vt:lpstr>
      <vt:lpstr>What do you want from your future?</vt:lpstr>
      <vt:lpstr>What do I do?!</vt:lpstr>
      <vt:lpstr>What steps do you need to take?</vt:lpstr>
      <vt:lpstr>Skills needed for employability that require  NO TALENT!</vt:lpstr>
      <vt:lpstr>Skills needed for employability that require  NO TALENT!</vt:lpstr>
      <vt:lpstr>Where are you going? How are you getting there?</vt:lpstr>
    </vt:vector>
  </TitlesOfParts>
  <Company>Authorised Users Only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Options Process</dc:title>
  <dc:creator>Ken Vernon</dc:creator>
  <cp:lastModifiedBy>Helen Newbery</cp:lastModifiedBy>
  <cp:revision>53</cp:revision>
  <cp:lastPrinted>2022-01-11T09:58:46Z</cp:lastPrinted>
  <dcterms:created xsi:type="dcterms:W3CDTF">2015-02-01T20:29:14Z</dcterms:created>
  <dcterms:modified xsi:type="dcterms:W3CDTF">2022-02-04T11:56:07Z</dcterms:modified>
</cp:coreProperties>
</file>